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Spectral"/>
      <p:regular r:id="rId25"/>
      <p:bold r:id="rId26"/>
      <p:italic r:id="rId27"/>
      <p:boldItalic r:id="rId28"/>
    </p:embeddedFont>
    <p:embeddedFont>
      <p:font typeface="Merriweather"/>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pectral-bold.fntdata"/><Relationship Id="rId25" Type="http://schemas.openxmlformats.org/officeDocument/2006/relationships/font" Target="fonts/Spectral-regular.fntdata"/><Relationship Id="rId28" Type="http://schemas.openxmlformats.org/officeDocument/2006/relationships/font" Target="fonts/Spectral-boldItalic.fntdata"/><Relationship Id="rId27" Type="http://schemas.openxmlformats.org/officeDocument/2006/relationships/font" Target="fonts/Spectral-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italic.fntdata"/><Relationship Id="rId30" Type="http://schemas.openxmlformats.org/officeDocument/2006/relationships/font" Target="fonts/Merriweather-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Merriweather-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09c2cda5e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109c2cda5e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09c2cda5e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09c2cda5e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09c2cda5e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09c2cda5e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109c2cda5e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109c2cda5e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0b49d29c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0b49d29c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09c2cda5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09c2cda5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109c2cda5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109c2cda5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109c2cda5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109c2cda5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109c2cda5e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109c2cda5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109c2cda5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109c2cda5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109c2cda5e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109c2cda5e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09c2cda5e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09c2cda5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09c2cda5e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09c2cda5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09c2cda5e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09c2cda5e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elementor.com/for/smb/" TargetMode="External"/><Relationship Id="rId4" Type="http://schemas.openxmlformats.org/officeDocument/2006/relationships/hyperlink" Target="https://elementor.com/for/smb/"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2.png"/><Relationship Id="rId6"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13.png"/><Relationship Id="rId5" Type="http://schemas.openxmlformats.org/officeDocument/2006/relationships/image" Target="../media/image20.png"/><Relationship Id="rId6"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22.png"/><Relationship Id="rId6"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blog.hubspot.com/marketing/how-to-install-wordpress" TargetMode="External"/><Relationship Id="rId4" Type="http://schemas.openxmlformats.org/officeDocument/2006/relationships/image" Target="../media/image3.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4200">
                <a:solidFill>
                  <a:srgbClr val="1A1A1A"/>
                </a:solidFill>
                <a:latin typeface="Arial"/>
                <a:ea typeface="Arial"/>
                <a:cs typeface="Arial"/>
                <a:sym typeface="Arial"/>
              </a:rPr>
              <a:t>WORDPRESS</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WTL active learning group 1</a:t>
            </a:r>
            <a:endParaRPr/>
          </a:p>
          <a:p>
            <a:pPr indent="0" lvl="0" marL="0" rtl="0" algn="l">
              <a:spcBef>
                <a:spcPts val="0"/>
              </a:spcBef>
              <a:spcAft>
                <a:spcPts val="0"/>
              </a:spcAft>
              <a:buNone/>
            </a:pPr>
            <a:r>
              <a:rPr lang="en"/>
              <a:t>Panel E</a:t>
            </a:r>
            <a:endParaRPr/>
          </a:p>
          <a:p>
            <a:pPr indent="0" lvl="0" marL="0" rtl="0" algn="l">
              <a:spcBef>
                <a:spcPts val="0"/>
              </a:spcBef>
              <a:spcAft>
                <a:spcPts val="0"/>
              </a:spcAft>
              <a:buNone/>
            </a:pPr>
            <a:r>
              <a:t/>
            </a:r>
            <a:endParaRPr/>
          </a:p>
        </p:txBody>
      </p:sp>
      <p:pic>
        <p:nvPicPr>
          <p:cNvPr id="66" name="Google Shape;66;p13"/>
          <p:cNvPicPr preferRelativeResize="0"/>
          <p:nvPr/>
        </p:nvPicPr>
        <p:blipFill>
          <a:blip r:embed="rId3">
            <a:alphaModFix/>
          </a:blip>
          <a:stretch>
            <a:fillRect/>
          </a:stretch>
        </p:blipFill>
        <p:spPr>
          <a:xfrm>
            <a:off x="8378850" y="4668150"/>
            <a:ext cx="765150" cy="475350"/>
          </a:xfrm>
          <a:prstGeom prst="rect">
            <a:avLst/>
          </a:prstGeom>
          <a:noFill/>
          <a:ln>
            <a:noFill/>
          </a:ln>
        </p:spPr>
      </p:pic>
      <p:sp>
        <p:nvSpPr>
          <p:cNvPr id="67" name="Google Shape;67;p13"/>
          <p:cNvSpPr txBox="1"/>
          <p:nvPr/>
        </p:nvSpPr>
        <p:spPr>
          <a:xfrm>
            <a:off x="5118850" y="2913450"/>
            <a:ext cx="38577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Roboto"/>
                <a:ea typeface="Roboto"/>
                <a:cs typeface="Roboto"/>
                <a:sym typeface="Roboto"/>
              </a:rPr>
              <a:t>PE 01 Ayush Gour</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02 Aniket Ghorpade</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03 Vishwajeet shinde</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04 Aniruddha Shende</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05 Yash Bhargava </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06 Hrishikesh vaze</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07 Nimish Agarwal</a:t>
            </a:r>
            <a:endParaRPr sz="1600">
              <a:solidFill>
                <a:schemeClr val="lt1"/>
              </a:solidFill>
              <a:latin typeface="Roboto"/>
              <a:ea typeface="Roboto"/>
              <a:cs typeface="Roboto"/>
              <a:sym typeface="Roboto"/>
            </a:endParaRPr>
          </a:p>
          <a:p>
            <a:pPr indent="0" lvl="0" marL="0" rtl="0" algn="l">
              <a:spcBef>
                <a:spcPts val="0"/>
              </a:spcBef>
              <a:spcAft>
                <a:spcPts val="0"/>
              </a:spcAft>
              <a:buNone/>
            </a:pPr>
            <a:r>
              <a:rPr lang="en" sz="1600">
                <a:solidFill>
                  <a:schemeClr val="lt1"/>
                </a:solidFill>
                <a:latin typeface="Roboto"/>
                <a:ea typeface="Roboto"/>
                <a:cs typeface="Roboto"/>
                <a:sym typeface="Roboto"/>
              </a:rPr>
              <a:t>PE 08 Adnan Shoaib Nazmuddin</a:t>
            </a:r>
            <a:endParaRPr sz="1600">
              <a:solidFill>
                <a:schemeClr val="lt1"/>
              </a:solidFill>
              <a:latin typeface="Roboto"/>
              <a:ea typeface="Roboto"/>
              <a:cs typeface="Roboto"/>
              <a:sym typeface="Roboto"/>
            </a:endParaRPr>
          </a:p>
          <a:p>
            <a:pPr indent="0" lvl="0" marL="0" rtl="0" algn="l">
              <a:spcBef>
                <a:spcPts val="0"/>
              </a:spcBef>
              <a:spcAft>
                <a:spcPts val="0"/>
              </a:spcAft>
              <a:buNone/>
            </a:pPr>
            <a:r>
              <a:t/>
            </a:r>
            <a:endParaRPr sz="16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100">
                <a:latin typeface="Arial"/>
                <a:ea typeface="Arial"/>
                <a:cs typeface="Arial"/>
                <a:sym typeface="Arial"/>
              </a:rPr>
              <a:t>Disadvantages of WordPress</a:t>
            </a:r>
            <a:endParaRPr/>
          </a:p>
        </p:txBody>
      </p:sp>
      <p:sp>
        <p:nvSpPr>
          <p:cNvPr id="138" name="Google Shape;138;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25000"/>
              </a:lnSpc>
              <a:spcBef>
                <a:spcPts val="400"/>
              </a:spcBef>
              <a:spcAft>
                <a:spcPts val="0"/>
              </a:spcAft>
              <a:buNone/>
            </a:pPr>
            <a:r>
              <a:rPr b="1" lang="en" sz="1900">
                <a:solidFill>
                  <a:srgbClr val="333333"/>
                </a:solidFill>
                <a:highlight>
                  <a:srgbClr val="FFFFFF"/>
                </a:highlight>
                <a:latin typeface="Arial"/>
                <a:ea typeface="Arial"/>
                <a:cs typeface="Arial"/>
                <a:sym typeface="Arial"/>
              </a:rPr>
              <a:t>1. Customization</a:t>
            </a:r>
            <a:endParaRPr b="1" sz="190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1900">
                <a:solidFill>
                  <a:srgbClr val="333333"/>
                </a:solidFill>
                <a:highlight>
                  <a:srgbClr val="FFFFFF"/>
                </a:highlight>
                <a:latin typeface="Arial"/>
                <a:ea typeface="Arial"/>
                <a:cs typeface="Arial"/>
                <a:sym typeface="Arial"/>
              </a:rPr>
              <a:t>2. Data Security</a:t>
            </a:r>
            <a:endParaRPr b="1" sz="190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1900">
                <a:solidFill>
                  <a:srgbClr val="333333"/>
                </a:solidFill>
                <a:highlight>
                  <a:srgbClr val="FFFFFF"/>
                </a:highlight>
                <a:latin typeface="Arial"/>
                <a:ea typeface="Arial"/>
                <a:cs typeface="Arial"/>
                <a:sym typeface="Arial"/>
              </a:rPr>
              <a:t>3. Frequent Updates</a:t>
            </a:r>
            <a:endParaRPr b="1" sz="190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1900">
                <a:solidFill>
                  <a:srgbClr val="333333"/>
                </a:solidFill>
                <a:highlight>
                  <a:srgbClr val="FFFFFF"/>
                </a:highlight>
                <a:latin typeface="Arial"/>
                <a:ea typeface="Arial"/>
                <a:cs typeface="Arial"/>
                <a:sym typeface="Arial"/>
              </a:rPr>
              <a:t>4. </a:t>
            </a:r>
            <a:r>
              <a:rPr b="1" lang="en" sz="1900">
                <a:solidFill>
                  <a:srgbClr val="1F1F1F"/>
                </a:solidFill>
                <a:highlight>
                  <a:srgbClr val="FFFFFF"/>
                </a:highlight>
                <a:latin typeface="Arial"/>
                <a:ea typeface="Arial"/>
                <a:cs typeface="Arial"/>
                <a:sym typeface="Arial"/>
              </a:rPr>
              <a:t>Website Can Go Down Without Notice</a:t>
            </a:r>
            <a:endParaRPr b="1" sz="1900">
              <a:solidFill>
                <a:srgbClr val="1F1F1F"/>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pic>
        <p:nvPicPr>
          <p:cNvPr id="139" name="Google Shape;139;p22"/>
          <p:cNvPicPr preferRelativeResize="0"/>
          <p:nvPr/>
        </p:nvPicPr>
        <p:blipFill>
          <a:blip r:embed="rId3">
            <a:alphaModFix/>
          </a:blip>
          <a:stretch>
            <a:fillRect/>
          </a:stretch>
        </p:blipFill>
        <p:spPr>
          <a:xfrm>
            <a:off x="4780225" y="3009825"/>
            <a:ext cx="3657749" cy="18288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11725" y="500925"/>
            <a:ext cx="3706500" cy="101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Websites developed with Wordpress</a:t>
            </a:r>
            <a:endParaRPr/>
          </a:p>
        </p:txBody>
      </p:sp>
      <p:sp>
        <p:nvSpPr>
          <p:cNvPr id="145" name="Google Shape;145;p2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500">
                <a:solidFill>
                  <a:srgbClr val="1A1A1A"/>
                </a:solidFill>
                <a:latin typeface="Arial"/>
                <a:ea typeface="Arial"/>
                <a:cs typeface="Arial"/>
                <a:sym typeface="Arial"/>
              </a:rPr>
              <a:t>●</a:t>
            </a:r>
            <a:r>
              <a:rPr lang="en" sz="1450">
                <a:solidFill>
                  <a:srgbClr val="1A1A1A"/>
                </a:solidFill>
                <a:highlight>
                  <a:srgbClr val="FFFFFF"/>
                </a:highlight>
                <a:latin typeface="Arial"/>
                <a:ea typeface="Arial"/>
                <a:cs typeface="Arial"/>
                <a:sym typeface="Arial"/>
              </a:rPr>
              <a:t>The thing is, </a:t>
            </a:r>
            <a:r>
              <a:rPr b="1" lang="en" sz="1450">
                <a:solidFill>
                  <a:srgbClr val="1A1A1A"/>
                </a:solidFill>
                <a:highlight>
                  <a:srgbClr val="FFFFFF"/>
                </a:highlight>
                <a:latin typeface="Arial"/>
                <a:ea typeface="Arial"/>
                <a:cs typeface="Arial"/>
                <a:sym typeface="Arial"/>
              </a:rPr>
              <a:t>when people think</a:t>
            </a:r>
            <a:r>
              <a:rPr lang="en" sz="1450">
                <a:solidFill>
                  <a:srgbClr val="1A1A1A"/>
                </a:solidFill>
                <a:highlight>
                  <a:srgbClr val="FFFFFF"/>
                </a:highlight>
                <a:latin typeface="Arial"/>
                <a:ea typeface="Arial"/>
                <a:cs typeface="Arial"/>
                <a:sym typeface="Arial"/>
              </a:rPr>
              <a:t> of WordPress, a lot of them still think it’s only good for</a:t>
            </a:r>
            <a:r>
              <a:rPr lang="en" sz="1450">
                <a:solidFill>
                  <a:srgbClr val="1A1A1A"/>
                </a:solidFill>
                <a:highlight>
                  <a:srgbClr val="FFFFFF"/>
                </a:highlight>
                <a:uFill>
                  <a:noFill/>
                </a:uFill>
                <a:latin typeface="Arial"/>
                <a:ea typeface="Arial"/>
                <a:cs typeface="Arial"/>
                <a:sym typeface="Arial"/>
                <a:hlinkClick r:id="rId3">
                  <a:extLst>
                    <a:ext uri="{A12FA001-AC4F-418D-AE19-62706E023703}">
                      <ahyp:hlinkClr val="tx"/>
                    </a:ext>
                  </a:extLst>
                </a:hlinkClick>
              </a:rPr>
              <a:t> </a:t>
            </a:r>
            <a:r>
              <a:rPr lang="en" sz="1450" u="sng">
                <a:solidFill>
                  <a:schemeClr val="hlink"/>
                </a:solidFill>
                <a:highlight>
                  <a:srgbClr val="FFFFFF"/>
                </a:highlight>
                <a:latin typeface="Arial"/>
                <a:ea typeface="Arial"/>
                <a:cs typeface="Arial"/>
                <a:sym typeface="Arial"/>
                <a:hlinkClick r:id="rId4"/>
              </a:rPr>
              <a:t>small to medium-sized business websites</a:t>
            </a:r>
            <a:r>
              <a:rPr lang="en" sz="1450">
                <a:solidFill>
                  <a:srgbClr val="1A1A1A"/>
                </a:solidFill>
                <a:highlight>
                  <a:srgbClr val="FFFFFF"/>
                </a:highlight>
                <a:latin typeface="Arial"/>
                <a:ea typeface="Arial"/>
                <a:cs typeface="Arial"/>
                <a:sym typeface="Arial"/>
              </a:rPr>
              <a:t> or blogs. </a:t>
            </a:r>
            <a:endParaRPr sz="1450">
              <a:solidFill>
                <a:srgbClr val="1A1A1A"/>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sz="1450">
              <a:solidFill>
                <a:srgbClr val="1A1A1A"/>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rPr lang="en" sz="1500">
                <a:solidFill>
                  <a:srgbClr val="1A1A1A"/>
                </a:solidFill>
                <a:latin typeface="Arial"/>
                <a:ea typeface="Arial"/>
                <a:cs typeface="Arial"/>
                <a:sym typeface="Arial"/>
              </a:rPr>
              <a:t>●</a:t>
            </a:r>
            <a:r>
              <a:rPr lang="en" sz="1450">
                <a:solidFill>
                  <a:srgbClr val="1A1A1A"/>
                </a:solidFill>
                <a:highlight>
                  <a:srgbClr val="FFFFFF"/>
                </a:highlight>
                <a:latin typeface="Arial"/>
                <a:ea typeface="Arial"/>
                <a:cs typeface="Arial"/>
                <a:sym typeface="Arial"/>
              </a:rPr>
              <a:t>In fact, </a:t>
            </a:r>
            <a:r>
              <a:rPr b="1" lang="en" sz="1450">
                <a:solidFill>
                  <a:srgbClr val="1A1A1A"/>
                </a:solidFill>
                <a:highlight>
                  <a:srgbClr val="FFFFFF"/>
                </a:highlight>
                <a:latin typeface="Arial"/>
                <a:ea typeface="Arial"/>
                <a:cs typeface="Arial"/>
                <a:sym typeface="Arial"/>
              </a:rPr>
              <a:t>many people believe the popular </a:t>
            </a:r>
            <a:r>
              <a:rPr lang="en" sz="1450">
                <a:solidFill>
                  <a:srgbClr val="1A1A1A"/>
                </a:solidFill>
                <a:highlight>
                  <a:srgbClr val="FFFFFF"/>
                </a:highlight>
                <a:latin typeface="Arial"/>
                <a:ea typeface="Arial"/>
                <a:cs typeface="Arial"/>
                <a:sym typeface="Arial"/>
              </a:rPr>
              <a:t>CMS is not powerful enough to handle big-name corporations, well-established global brands, or even the personal websites of some of the world’s most famous celebrities.</a:t>
            </a:r>
            <a:endParaRPr sz="1450">
              <a:solidFill>
                <a:srgbClr val="1A1A1A"/>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sz="1450">
              <a:solidFill>
                <a:srgbClr val="1A1A1A"/>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rPr lang="en" sz="1500">
                <a:solidFill>
                  <a:srgbClr val="1A1A1A"/>
                </a:solidFill>
                <a:latin typeface="Arial"/>
                <a:ea typeface="Arial"/>
                <a:cs typeface="Arial"/>
                <a:sym typeface="Arial"/>
              </a:rPr>
              <a:t>●</a:t>
            </a:r>
            <a:r>
              <a:rPr lang="en" sz="1450">
                <a:solidFill>
                  <a:srgbClr val="1A1A1A"/>
                </a:solidFill>
                <a:highlight>
                  <a:srgbClr val="FFFFFF"/>
                </a:highlight>
                <a:latin typeface="Arial"/>
                <a:ea typeface="Arial"/>
                <a:cs typeface="Arial"/>
                <a:sym typeface="Arial"/>
              </a:rPr>
              <a:t>But It is capable and many of the website of world famous brands is developed using wordpress.   </a:t>
            </a:r>
            <a:endParaRPr b="1" sz="1550">
              <a:solidFill>
                <a:srgbClr val="1A1A1A"/>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sp>
        <p:nvSpPr>
          <p:cNvPr id="146" name="Google Shape;146;p23"/>
          <p:cNvSpPr txBox="1"/>
          <p:nvPr/>
        </p:nvSpPr>
        <p:spPr>
          <a:xfrm>
            <a:off x="353700" y="1754850"/>
            <a:ext cx="3857700" cy="12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50">
                <a:solidFill>
                  <a:srgbClr val="1A1A1A"/>
                </a:solidFill>
                <a:highlight>
                  <a:srgbClr val="FFFFFF"/>
                </a:highlight>
              </a:rPr>
              <a:t>TechCrunch, BBC America, The Walt Disney Company, Vogue, Yelp, MTV news,TED Blog, Evernote, SnoopDogg, Katy perry, Usain Bolt.</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52" name="Google Shape;152;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3" name="Google Shape;153;p24"/>
          <p:cNvPicPr preferRelativeResize="0"/>
          <p:nvPr/>
        </p:nvPicPr>
        <p:blipFill>
          <a:blip r:embed="rId3">
            <a:alphaModFix/>
          </a:blip>
          <a:stretch>
            <a:fillRect/>
          </a:stretch>
        </p:blipFill>
        <p:spPr>
          <a:xfrm>
            <a:off x="0" y="2369500"/>
            <a:ext cx="4318475" cy="2767925"/>
          </a:xfrm>
          <a:prstGeom prst="rect">
            <a:avLst/>
          </a:prstGeom>
          <a:noFill/>
          <a:ln>
            <a:noFill/>
          </a:ln>
        </p:spPr>
      </p:pic>
      <p:pic>
        <p:nvPicPr>
          <p:cNvPr id="154" name="Google Shape;154;p24"/>
          <p:cNvPicPr preferRelativeResize="0"/>
          <p:nvPr/>
        </p:nvPicPr>
        <p:blipFill>
          <a:blip r:embed="rId4">
            <a:alphaModFix/>
          </a:blip>
          <a:stretch>
            <a:fillRect/>
          </a:stretch>
        </p:blipFill>
        <p:spPr>
          <a:xfrm>
            <a:off x="4571996" y="-4"/>
            <a:ext cx="4572001" cy="2468509"/>
          </a:xfrm>
          <a:prstGeom prst="rect">
            <a:avLst/>
          </a:prstGeom>
          <a:noFill/>
          <a:ln>
            <a:noFill/>
          </a:ln>
        </p:spPr>
      </p:pic>
      <p:pic>
        <p:nvPicPr>
          <p:cNvPr id="155" name="Google Shape;155;p24"/>
          <p:cNvPicPr preferRelativeResize="0"/>
          <p:nvPr/>
        </p:nvPicPr>
        <p:blipFill>
          <a:blip r:embed="rId5">
            <a:alphaModFix/>
          </a:blip>
          <a:stretch>
            <a:fillRect/>
          </a:stretch>
        </p:blipFill>
        <p:spPr>
          <a:xfrm>
            <a:off x="4571997" y="2619753"/>
            <a:ext cx="4572000" cy="2523744"/>
          </a:xfrm>
          <a:prstGeom prst="rect">
            <a:avLst/>
          </a:prstGeom>
          <a:noFill/>
          <a:ln>
            <a:noFill/>
          </a:ln>
        </p:spPr>
      </p:pic>
      <p:pic>
        <p:nvPicPr>
          <p:cNvPr id="156" name="Google Shape;156;p24"/>
          <p:cNvPicPr preferRelativeResize="0"/>
          <p:nvPr/>
        </p:nvPicPr>
        <p:blipFill>
          <a:blip r:embed="rId6">
            <a:alphaModFix/>
          </a:blip>
          <a:stretch>
            <a:fillRect/>
          </a:stretch>
        </p:blipFill>
        <p:spPr>
          <a:xfrm>
            <a:off x="0" y="0"/>
            <a:ext cx="4318475" cy="2403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62" name="Google Shape;162;p2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25"/>
          <p:cNvPicPr preferRelativeResize="0"/>
          <p:nvPr/>
        </p:nvPicPr>
        <p:blipFill>
          <a:blip r:embed="rId3">
            <a:alphaModFix/>
          </a:blip>
          <a:stretch>
            <a:fillRect/>
          </a:stretch>
        </p:blipFill>
        <p:spPr>
          <a:xfrm>
            <a:off x="0" y="2301075"/>
            <a:ext cx="4322750" cy="2842425"/>
          </a:xfrm>
          <a:prstGeom prst="rect">
            <a:avLst/>
          </a:prstGeom>
          <a:noFill/>
          <a:ln>
            <a:noFill/>
          </a:ln>
        </p:spPr>
      </p:pic>
      <p:pic>
        <p:nvPicPr>
          <p:cNvPr id="164" name="Google Shape;164;p25"/>
          <p:cNvPicPr preferRelativeResize="0"/>
          <p:nvPr/>
        </p:nvPicPr>
        <p:blipFill>
          <a:blip r:embed="rId4">
            <a:alphaModFix/>
          </a:blip>
          <a:stretch>
            <a:fillRect/>
          </a:stretch>
        </p:blipFill>
        <p:spPr>
          <a:xfrm>
            <a:off x="4322756" y="-16275"/>
            <a:ext cx="4821241" cy="2588025"/>
          </a:xfrm>
          <a:prstGeom prst="rect">
            <a:avLst/>
          </a:prstGeom>
          <a:noFill/>
          <a:ln>
            <a:noFill/>
          </a:ln>
        </p:spPr>
      </p:pic>
      <p:pic>
        <p:nvPicPr>
          <p:cNvPr id="165" name="Google Shape;165;p25"/>
          <p:cNvPicPr preferRelativeResize="0"/>
          <p:nvPr/>
        </p:nvPicPr>
        <p:blipFill>
          <a:blip r:embed="rId5">
            <a:alphaModFix/>
          </a:blip>
          <a:stretch>
            <a:fillRect/>
          </a:stretch>
        </p:blipFill>
        <p:spPr>
          <a:xfrm>
            <a:off x="-4" y="-16275"/>
            <a:ext cx="4322750" cy="2317350"/>
          </a:xfrm>
          <a:prstGeom prst="rect">
            <a:avLst/>
          </a:prstGeom>
          <a:noFill/>
          <a:ln>
            <a:noFill/>
          </a:ln>
        </p:spPr>
      </p:pic>
      <p:pic>
        <p:nvPicPr>
          <p:cNvPr id="166" name="Google Shape;166;p25"/>
          <p:cNvPicPr preferRelativeResize="0"/>
          <p:nvPr/>
        </p:nvPicPr>
        <p:blipFill>
          <a:blip r:embed="rId6">
            <a:alphaModFix/>
          </a:blip>
          <a:stretch>
            <a:fillRect/>
          </a:stretch>
        </p:blipFill>
        <p:spPr>
          <a:xfrm>
            <a:off x="4322750" y="2555475"/>
            <a:ext cx="4821249" cy="2588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72" name="Google Shape;172;p2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3" name="Google Shape;173;p26"/>
          <p:cNvPicPr preferRelativeResize="0"/>
          <p:nvPr/>
        </p:nvPicPr>
        <p:blipFill rotWithShape="1">
          <a:blip r:embed="rId3">
            <a:alphaModFix/>
          </a:blip>
          <a:srcRect b="0" l="0" r="2723" t="-2501"/>
          <a:stretch/>
        </p:blipFill>
        <p:spPr>
          <a:xfrm>
            <a:off x="0" y="2571750"/>
            <a:ext cx="4339373" cy="2571750"/>
          </a:xfrm>
          <a:prstGeom prst="rect">
            <a:avLst/>
          </a:prstGeom>
          <a:noFill/>
          <a:ln>
            <a:noFill/>
          </a:ln>
        </p:spPr>
      </p:pic>
      <p:pic>
        <p:nvPicPr>
          <p:cNvPr id="174" name="Google Shape;174;p26"/>
          <p:cNvPicPr preferRelativeResize="0"/>
          <p:nvPr/>
        </p:nvPicPr>
        <p:blipFill>
          <a:blip r:embed="rId4">
            <a:alphaModFix/>
          </a:blip>
          <a:stretch>
            <a:fillRect/>
          </a:stretch>
        </p:blipFill>
        <p:spPr>
          <a:xfrm>
            <a:off x="4339375" y="0"/>
            <a:ext cx="4804627" cy="2702608"/>
          </a:xfrm>
          <a:prstGeom prst="rect">
            <a:avLst/>
          </a:prstGeom>
          <a:noFill/>
          <a:ln>
            <a:noFill/>
          </a:ln>
        </p:spPr>
      </p:pic>
      <p:pic>
        <p:nvPicPr>
          <p:cNvPr id="175" name="Google Shape;175;p26"/>
          <p:cNvPicPr preferRelativeResize="0"/>
          <p:nvPr/>
        </p:nvPicPr>
        <p:blipFill>
          <a:blip r:embed="rId5">
            <a:alphaModFix/>
          </a:blip>
          <a:stretch>
            <a:fillRect/>
          </a:stretch>
        </p:blipFill>
        <p:spPr>
          <a:xfrm>
            <a:off x="0" y="4"/>
            <a:ext cx="4339387" cy="2440876"/>
          </a:xfrm>
          <a:prstGeom prst="rect">
            <a:avLst/>
          </a:prstGeom>
          <a:noFill/>
          <a:ln>
            <a:noFill/>
          </a:ln>
        </p:spPr>
      </p:pic>
      <p:pic>
        <p:nvPicPr>
          <p:cNvPr id="176" name="Google Shape;176;p26"/>
          <p:cNvPicPr preferRelativeResize="0"/>
          <p:nvPr/>
        </p:nvPicPr>
        <p:blipFill>
          <a:blip r:embed="rId6">
            <a:alphaModFix/>
          </a:blip>
          <a:stretch>
            <a:fillRect/>
          </a:stretch>
        </p:blipFill>
        <p:spPr>
          <a:xfrm>
            <a:off x="4339375" y="2687376"/>
            <a:ext cx="4703150" cy="24408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t>THANK   YOU !</a:t>
            </a:r>
            <a:endParaRPr sz="2200"/>
          </a:p>
        </p:txBody>
      </p:sp>
      <p:pic>
        <p:nvPicPr>
          <p:cNvPr id="182" name="Google Shape;182;p27"/>
          <p:cNvPicPr preferRelativeResize="0"/>
          <p:nvPr/>
        </p:nvPicPr>
        <p:blipFill>
          <a:blip r:embed="rId3">
            <a:alphaModFix/>
          </a:blip>
          <a:stretch>
            <a:fillRect/>
          </a:stretch>
        </p:blipFill>
        <p:spPr>
          <a:xfrm>
            <a:off x="38550" y="0"/>
            <a:ext cx="4039430" cy="2272174"/>
          </a:xfrm>
          <a:prstGeom prst="rect">
            <a:avLst/>
          </a:prstGeom>
          <a:noFill/>
          <a:ln>
            <a:noFill/>
          </a:ln>
        </p:spPr>
      </p:pic>
      <p:pic>
        <p:nvPicPr>
          <p:cNvPr id="183" name="Google Shape;183;p27"/>
          <p:cNvPicPr preferRelativeResize="0"/>
          <p:nvPr/>
        </p:nvPicPr>
        <p:blipFill>
          <a:blip r:embed="rId4">
            <a:alphaModFix/>
          </a:blip>
          <a:stretch>
            <a:fillRect/>
          </a:stretch>
        </p:blipFill>
        <p:spPr>
          <a:xfrm>
            <a:off x="4993275" y="0"/>
            <a:ext cx="4150723" cy="2334774"/>
          </a:xfrm>
          <a:prstGeom prst="rect">
            <a:avLst/>
          </a:prstGeom>
          <a:noFill/>
          <a:ln>
            <a:noFill/>
          </a:ln>
        </p:spPr>
      </p:pic>
      <p:pic>
        <p:nvPicPr>
          <p:cNvPr id="184" name="Google Shape;184;p27"/>
          <p:cNvPicPr preferRelativeResize="0"/>
          <p:nvPr/>
        </p:nvPicPr>
        <p:blipFill>
          <a:blip r:embed="rId5">
            <a:alphaModFix/>
          </a:blip>
          <a:stretch>
            <a:fillRect/>
          </a:stretch>
        </p:blipFill>
        <p:spPr>
          <a:xfrm>
            <a:off x="4993275" y="2334775"/>
            <a:ext cx="4031798" cy="2014775"/>
          </a:xfrm>
          <a:prstGeom prst="rect">
            <a:avLst/>
          </a:prstGeom>
          <a:noFill/>
          <a:ln>
            <a:noFill/>
          </a:ln>
        </p:spPr>
      </p:pic>
      <p:pic>
        <p:nvPicPr>
          <p:cNvPr id="185" name="Google Shape;185;p27"/>
          <p:cNvPicPr preferRelativeResize="0"/>
          <p:nvPr/>
        </p:nvPicPr>
        <p:blipFill rotWithShape="1">
          <a:blip r:embed="rId6">
            <a:alphaModFix/>
          </a:blip>
          <a:srcRect b="38804" l="29785" r="28025" t="22914"/>
          <a:stretch/>
        </p:blipFill>
        <p:spPr>
          <a:xfrm>
            <a:off x="0" y="2299830"/>
            <a:ext cx="4077974" cy="208144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3706500" cy="77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Introduction to CMS</a:t>
            </a:r>
            <a:endParaRPr/>
          </a:p>
        </p:txBody>
      </p:sp>
      <p:sp>
        <p:nvSpPr>
          <p:cNvPr id="73" name="Google Shape;73;p14"/>
          <p:cNvSpPr txBox="1"/>
          <p:nvPr>
            <p:ph idx="1" type="body"/>
          </p:nvPr>
        </p:nvSpPr>
        <p:spPr>
          <a:xfrm>
            <a:off x="4684850" y="179475"/>
            <a:ext cx="4166400" cy="2313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sz="1050">
              <a:solidFill>
                <a:srgbClr val="6E7076"/>
              </a:solidFill>
            </a:endParaRPr>
          </a:p>
          <a:p>
            <a:pPr indent="0" lvl="0" marL="0" rtl="0" algn="l">
              <a:spcBef>
                <a:spcPts val="1200"/>
              </a:spcBef>
              <a:spcAft>
                <a:spcPts val="0"/>
              </a:spcAft>
              <a:buNone/>
            </a:pPr>
            <a:r>
              <a:t/>
            </a:r>
            <a:endParaRPr sz="1050">
              <a:solidFill>
                <a:srgbClr val="6E7076"/>
              </a:solidFill>
            </a:endParaRPr>
          </a:p>
          <a:p>
            <a:pPr indent="0" lvl="0" marL="0" rtl="0" algn="l">
              <a:lnSpc>
                <a:spcPct val="105000"/>
              </a:lnSpc>
              <a:spcBef>
                <a:spcPts val="1200"/>
              </a:spcBef>
              <a:spcAft>
                <a:spcPts val="0"/>
              </a:spcAft>
              <a:buNone/>
            </a:pPr>
            <a:r>
              <a:rPr b="1" lang="en" sz="1050">
                <a:solidFill>
                  <a:srgbClr val="6E7076"/>
                </a:solidFill>
              </a:rPr>
              <a:t>A content management system is made up of two core parts:</a:t>
            </a:r>
            <a:endParaRPr b="1" sz="1050">
              <a:solidFill>
                <a:srgbClr val="6E7076"/>
              </a:solidFill>
            </a:endParaRPr>
          </a:p>
          <a:p>
            <a:pPr indent="0" lvl="0" marL="0" rtl="0" algn="l">
              <a:lnSpc>
                <a:spcPct val="105000"/>
              </a:lnSpc>
              <a:spcBef>
                <a:spcPts val="1200"/>
              </a:spcBef>
              <a:spcAft>
                <a:spcPts val="0"/>
              </a:spcAft>
              <a:buNone/>
            </a:pPr>
            <a:r>
              <a:t/>
            </a:r>
            <a:endParaRPr sz="1050">
              <a:solidFill>
                <a:srgbClr val="6E7076"/>
              </a:solidFill>
            </a:endParaRPr>
          </a:p>
          <a:p>
            <a:pPr indent="0" lvl="0" marL="0" rtl="0" algn="l">
              <a:lnSpc>
                <a:spcPct val="105000"/>
              </a:lnSpc>
              <a:spcBef>
                <a:spcPts val="0"/>
              </a:spcBef>
              <a:spcAft>
                <a:spcPts val="0"/>
              </a:spcAft>
              <a:buNone/>
            </a:pPr>
            <a:r>
              <a:rPr lang="en" sz="1000">
                <a:solidFill>
                  <a:srgbClr val="6E7076"/>
                </a:solidFill>
              </a:rPr>
              <a:t>●</a:t>
            </a:r>
            <a:r>
              <a:rPr lang="en" sz="1050">
                <a:solidFill>
                  <a:srgbClr val="6E7076"/>
                </a:solidFill>
              </a:rPr>
              <a:t>A content management application (CMA) – this is the part that allows you to actually add and manage content on your site.</a:t>
            </a:r>
            <a:endParaRPr sz="1050">
              <a:solidFill>
                <a:srgbClr val="6E7076"/>
              </a:solidFill>
            </a:endParaRPr>
          </a:p>
          <a:p>
            <a:pPr indent="0" lvl="0" marL="0" rtl="0" algn="l">
              <a:lnSpc>
                <a:spcPct val="105000"/>
              </a:lnSpc>
              <a:spcBef>
                <a:spcPts val="0"/>
              </a:spcBef>
              <a:spcAft>
                <a:spcPts val="0"/>
              </a:spcAft>
              <a:buNone/>
            </a:pPr>
            <a:r>
              <a:t/>
            </a:r>
            <a:endParaRPr sz="1000">
              <a:solidFill>
                <a:srgbClr val="6E7076"/>
              </a:solidFill>
            </a:endParaRPr>
          </a:p>
          <a:p>
            <a:pPr indent="0" lvl="0" marL="0" rtl="0" algn="l">
              <a:lnSpc>
                <a:spcPct val="105000"/>
              </a:lnSpc>
              <a:spcBef>
                <a:spcPts val="0"/>
              </a:spcBef>
              <a:spcAft>
                <a:spcPts val="0"/>
              </a:spcAft>
              <a:buNone/>
            </a:pPr>
            <a:r>
              <a:rPr lang="en" sz="1000">
                <a:solidFill>
                  <a:srgbClr val="6E7076"/>
                </a:solidFill>
              </a:rPr>
              <a:t>●</a:t>
            </a:r>
            <a:r>
              <a:rPr lang="en" sz="1050">
                <a:solidFill>
                  <a:srgbClr val="6E7076"/>
                </a:solidFill>
              </a:rPr>
              <a:t>A content delivery application (CDA) – this is the backend, behind-the-scenes process that takes the content you input in the CMA, stores it properly, and makes it visible to your visitors.</a:t>
            </a:r>
            <a:endParaRPr sz="1050">
              <a:solidFill>
                <a:srgbClr val="6E7076"/>
              </a:solidFill>
            </a:endParaRPr>
          </a:p>
          <a:p>
            <a:pPr indent="0" lvl="0" marL="0" rtl="0" algn="l">
              <a:spcBef>
                <a:spcPts val="0"/>
              </a:spcBef>
              <a:spcAft>
                <a:spcPts val="1200"/>
              </a:spcAft>
              <a:buNone/>
            </a:pPr>
            <a:r>
              <a:t/>
            </a:r>
            <a:endParaRPr sz="1050">
              <a:solidFill>
                <a:srgbClr val="6E7076"/>
              </a:solidFill>
            </a:endParaRPr>
          </a:p>
        </p:txBody>
      </p:sp>
      <p:sp>
        <p:nvSpPr>
          <p:cNvPr id="74" name="Google Shape;74;p14"/>
          <p:cNvSpPr txBox="1"/>
          <p:nvPr/>
        </p:nvSpPr>
        <p:spPr>
          <a:xfrm>
            <a:off x="311725" y="1319525"/>
            <a:ext cx="3449100" cy="20838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lang="en" sz="1000">
                <a:solidFill>
                  <a:schemeClr val="lt1"/>
                </a:solidFill>
                <a:latin typeface="Roboto"/>
                <a:ea typeface="Roboto"/>
                <a:cs typeface="Roboto"/>
                <a:sym typeface="Roboto"/>
              </a:rPr>
              <a:t>●</a:t>
            </a:r>
            <a:r>
              <a:rPr lang="en" sz="1050">
                <a:solidFill>
                  <a:schemeClr val="lt1"/>
                </a:solidFill>
                <a:latin typeface="Roboto"/>
                <a:ea typeface="Roboto"/>
                <a:cs typeface="Roboto"/>
                <a:sym typeface="Roboto"/>
              </a:rPr>
              <a:t>A content management system, often abbreviated as CMS, is software that helps users create, manage, and modify content on a website without the need for specialized technical knowledge.</a:t>
            </a:r>
            <a:endParaRPr sz="1050">
              <a:solidFill>
                <a:schemeClr val="lt1"/>
              </a:solidFill>
              <a:latin typeface="Roboto"/>
              <a:ea typeface="Roboto"/>
              <a:cs typeface="Roboto"/>
              <a:sym typeface="Roboto"/>
            </a:endParaRPr>
          </a:p>
          <a:p>
            <a:pPr indent="0" lvl="0" marL="0" rtl="0" algn="l">
              <a:lnSpc>
                <a:spcPct val="105000"/>
              </a:lnSpc>
              <a:spcBef>
                <a:spcPts val="0"/>
              </a:spcBef>
              <a:spcAft>
                <a:spcPts val="0"/>
              </a:spcAft>
              <a:buNone/>
            </a:pPr>
            <a:r>
              <a:t/>
            </a:r>
            <a:endParaRPr sz="1000">
              <a:solidFill>
                <a:schemeClr val="lt1"/>
              </a:solidFill>
              <a:latin typeface="Roboto"/>
              <a:ea typeface="Roboto"/>
              <a:cs typeface="Roboto"/>
              <a:sym typeface="Roboto"/>
            </a:endParaRPr>
          </a:p>
          <a:p>
            <a:pPr indent="0" lvl="0" marL="0" rtl="0" algn="l">
              <a:lnSpc>
                <a:spcPct val="105000"/>
              </a:lnSpc>
              <a:spcBef>
                <a:spcPts val="0"/>
              </a:spcBef>
              <a:spcAft>
                <a:spcPts val="0"/>
              </a:spcAft>
              <a:buNone/>
            </a:pPr>
            <a:r>
              <a:rPr lang="en" sz="1000">
                <a:solidFill>
                  <a:schemeClr val="lt1"/>
                </a:solidFill>
                <a:latin typeface="Roboto"/>
                <a:ea typeface="Roboto"/>
                <a:cs typeface="Roboto"/>
                <a:sym typeface="Roboto"/>
              </a:rPr>
              <a:t>●</a:t>
            </a:r>
            <a:r>
              <a:rPr lang="en" sz="1050">
                <a:solidFill>
                  <a:schemeClr val="lt1"/>
                </a:solidFill>
                <a:latin typeface="Roboto"/>
                <a:ea typeface="Roboto"/>
                <a:cs typeface="Roboto"/>
                <a:sym typeface="Roboto"/>
              </a:rPr>
              <a:t>In CMS, we can write our content to be displayed, in an interface that looks a good bit like Microsoft Word.</a:t>
            </a:r>
            <a:endParaRPr sz="1050">
              <a:solidFill>
                <a:schemeClr val="lt1"/>
              </a:solidFill>
              <a:latin typeface="Roboto"/>
              <a:ea typeface="Roboto"/>
              <a:cs typeface="Roboto"/>
              <a:sym typeface="Roboto"/>
            </a:endParaRPr>
          </a:p>
          <a:p>
            <a:pPr indent="0" lvl="0" marL="0" rtl="0" algn="l">
              <a:lnSpc>
                <a:spcPct val="115000"/>
              </a:lnSpc>
              <a:spcBef>
                <a:spcPts val="0"/>
              </a:spcBef>
              <a:spcAft>
                <a:spcPts val="1200"/>
              </a:spcAft>
              <a:buNone/>
            </a:pPr>
            <a:r>
              <a:rPr lang="en" sz="1050">
                <a:solidFill>
                  <a:schemeClr val="lt1"/>
                </a:solidFill>
                <a:latin typeface="Roboto"/>
                <a:ea typeface="Roboto"/>
                <a:cs typeface="Roboto"/>
                <a:sym typeface="Roboto"/>
              </a:rPr>
              <a:t>Also to manage media like images and video, instead of interacting with web server and logging into backend, it can be done directly through media library provided by CMS</a:t>
            </a:r>
            <a:endParaRPr>
              <a:solidFill>
                <a:schemeClr val="lt1"/>
              </a:solidFill>
              <a:latin typeface="Roboto"/>
              <a:ea typeface="Roboto"/>
              <a:cs typeface="Roboto"/>
              <a:sym typeface="Roboto"/>
            </a:endParaRPr>
          </a:p>
        </p:txBody>
      </p:sp>
      <p:pic>
        <p:nvPicPr>
          <p:cNvPr id="75" name="Google Shape;75;p14"/>
          <p:cNvPicPr preferRelativeResize="0"/>
          <p:nvPr/>
        </p:nvPicPr>
        <p:blipFill>
          <a:blip r:embed="rId3">
            <a:alphaModFix/>
          </a:blip>
          <a:stretch>
            <a:fillRect/>
          </a:stretch>
        </p:blipFill>
        <p:spPr>
          <a:xfrm>
            <a:off x="4791100" y="2967048"/>
            <a:ext cx="4352899" cy="2176449"/>
          </a:xfrm>
          <a:prstGeom prst="rect">
            <a:avLst/>
          </a:prstGeom>
          <a:noFill/>
          <a:ln>
            <a:noFill/>
          </a:ln>
        </p:spPr>
      </p:pic>
      <p:pic>
        <p:nvPicPr>
          <p:cNvPr id="76" name="Google Shape;76;p14"/>
          <p:cNvPicPr preferRelativeResize="0"/>
          <p:nvPr/>
        </p:nvPicPr>
        <p:blipFill>
          <a:blip r:embed="rId4">
            <a:alphaModFix/>
          </a:blip>
          <a:stretch>
            <a:fillRect/>
          </a:stretch>
        </p:blipFill>
        <p:spPr>
          <a:xfrm>
            <a:off x="8378850" y="4668150"/>
            <a:ext cx="765150" cy="475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311725" y="500925"/>
            <a:ext cx="3706500" cy="57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Key Features:</a:t>
            </a:r>
            <a:endParaRPr/>
          </a:p>
        </p:txBody>
      </p:sp>
      <p:sp>
        <p:nvSpPr>
          <p:cNvPr id="82" name="Google Shape;82;p15"/>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lnSpc>
                <a:spcPct val="156000"/>
              </a:lnSpc>
              <a:spcBef>
                <a:spcPts val="0"/>
              </a:spcBef>
              <a:spcAft>
                <a:spcPts val="0"/>
              </a:spcAft>
              <a:buSzPts val="770"/>
              <a:buNone/>
            </a:pPr>
            <a:r>
              <a:rPr lang="en" sz="939">
                <a:solidFill>
                  <a:srgbClr val="707070"/>
                </a:solidFill>
                <a:latin typeface="Arial"/>
                <a:ea typeface="Arial"/>
                <a:cs typeface="Arial"/>
                <a:sym typeface="Arial"/>
              </a:rPr>
              <a:t>●</a:t>
            </a:r>
            <a:r>
              <a:rPr b="1" lang="en" sz="975">
                <a:solidFill>
                  <a:srgbClr val="707070"/>
                </a:solidFill>
                <a:highlight>
                  <a:srgbClr val="FFFFFF"/>
                </a:highlight>
                <a:latin typeface="Arial"/>
                <a:ea typeface="Arial"/>
                <a:cs typeface="Arial"/>
                <a:sym typeface="Arial"/>
              </a:rPr>
              <a:t>Content management:</a:t>
            </a:r>
            <a:r>
              <a:rPr lang="en" sz="975">
                <a:solidFill>
                  <a:srgbClr val="707070"/>
                </a:solidFill>
                <a:highlight>
                  <a:srgbClr val="FFFFFF"/>
                </a:highlight>
                <a:latin typeface="Arial"/>
                <a:ea typeface="Arial"/>
                <a:cs typeface="Arial"/>
                <a:sym typeface="Arial"/>
              </a:rPr>
              <a:t> How, and how easily, can you create, edit, post, and manage web content (including text, images, video, and audio)</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rPr b="1" lang="en" sz="939">
                <a:solidFill>
                  <a:srgbClr val="707070"/>
                </a:solidFill>
                <a:latin typeface="Arial"/>
                <a:ea typeface="Arial"/>
                <a:cs typeface="Arial"/>
                <a:sym typeface="Arial"/>
              </a:rPr>
              <a:t>●</a:t>
            </a:r>
            <a:r>
              <a:rPr b="1" lang="en" sz="975">
                <a:solidFill>
                  <a:srgbClr val="707070"/>
                </a:solidFill>
                <a:highlight>
                  <a:srgbClr val="FFFFFF"/>
                </a:highlight>
                <a:latin typeface="Arial"/>
                <a:ea typeface="Arial"/>
                <a:cs typeface="Arial"/>
                <a:sym typeface="Arial"/>
              </a:rPr>
              <a:t>Presentation</a:t>
            </a:r>
            <a:r>
              <a:rPr lang="en" sz="975">
                <a:solidFill>
                  <a:srgbClr val="707070"/>
                </a:solidFill>
                <a:highlight>
                  <a:srgbClr val="FFFFFF"/>
                </a:highlight>
                <a:latin typeface="Arial"/>
                <a:ea typeface="Arial"/>
                <a:cs typeface="Arial"/>
                <a:sym typeface="Arial"/>
              </a:rPr>
              <a:t>: Customers jump from device to device, and no marketing org can put human effort into optimizing every blog post or catalog page for laptop, tablet, and top smart phone formats.</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rPr b="1" lang="en" sz="939">
                <a:solidFill>
                  <a:srgbClr val="707070"/>
                </a:solidFill>
                <a:latin typeface="Arial"/>
                <a:ea typeface="Arial"/>
                <a:cs typeface="Arial"/>
                <a:sym typeface="Arial"/>
              </a:rPr>
              <a:t>●</a:t>
            </a:r>
            <a:r>
              <a:rPr b="1" lang="en" sz="975">
                <a:solidFill>
                  <a:srgbClr val="707070"/>
                </a:solidFill>
                <a:highlight>
                  <a:srgbClr val="FFFFFF"/>
                </a:highlight>
                <a:latin typeface="Arial"/>
                <a:ea typeface="Arial"/>
                <a:cs typeface="Arial"/>
                <a:sym typeface="Arial"/>
              </a:rPr>
              <a:t>Integration</a:t>
            </a:r>
            <a:r>
              <a:rPr lang="en" sz="975">
                <a:solidFill>
                  <a:srgbClr val="707070"/>
                </a:solidFill>
                <a:highlight>
                  <a:srgbClr val="FFFFFF"/>
                </a:highlight>
                <a:latin typeface="Arial"/>
                <a:ea typeface="Arial"/>
                <a:cs typeface="Arial"/>
                <a:sym typeface="Arial"/>
              </a:rPr>
              <a:t>: Is the solution holistic , like Sitecore’s Experience Platform, or does it rely on APIs to connect your content to other applications.</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rPr b="1" lang="en" sz="939">
                <a:solidFill>
                  <a:srgbClr val="707070"/>
                </a:solidFill>
                <a:latin typeface="Arial"/>
                <a:ea typeface="Arial"/>
                <a:cs typeface="Arial"/>
                <a:sym typeface="Arial"/>
              </a:rPr>
              <a:t>●</a:t>
            </a:r>
            <a:r>
              <a:rPr b="1" lang="en" sz="975">
                <a:solidFill>
                  <a:srgbClr val="707070"/>
                </a:solidFill>
                <a:highlight>
                  <a:srgbClr val="FFFFFF"/>
                </a:highlight>
                <a:latin typeface="Arial"/>
                <a:ea typeface="Arial"/>
                <a:cs typeface="Arial"/>
                <a:sym typeface="Arial"/>
              </a:rPr>
              <a:t>Commerce</a:t>
            </a:r>
            <a:r>
              <a:rPr lang="en" sz="975">
                <a:solidFill>
                  <a:srgbClr val="707070"/>
                </a:solidFill>
                <a:highlight>
                  <a:srgbClr val="FFFFFF"/>
                </a:highlight>
                <a:latin typeface="Arial"/>
                <a:ea typeface="Arial"/>
                <a:cs typeface="Arial"/>
                <a:sym typeface="Arial"/>
              </a:rPr>
              <a:t>: A crucial integration is being able to connect a personalized marketing presentation to your digital commerce systems. You can’t address the “customer journey” if you leave this destination off your map.</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rPr b="1" lang="en" sz="939">
                <a:solidFill>
                  <a:srgbClr val="707070"/>
                </a:solidFill>
                <a:latin typeface="Arial"/>
                <a:ea typeface="Arial"/>
                <a:cs typeface="Arial"/>
                <a:sym typeface="Arial"/>
              </a:rPr>
              <a:t>●</a:t>
            </a:r>
            <a:r>
              <a:rPr b="1" lang="en" sz="975">
                <a:solidFill>
                  <a:srgbClr val="707070"/>
                </a:solidFill>
                <a:highlight>
                  <a:srgbClr val="FFFFFF"/>
                </a:highlight>
                <a:latin typeface="Arial"/>
                <a:ea typeface="Arial"/>
                <a:cs typeface="Arial"/>
                <a:sym typeface="Arial"/>
              </a:rPr>
              <a:t>Personalization</a:t>
            </a:r>
            <a:r>
              <a:rPr lang="en" sz="975">
                <a:solidFill>
                  <a:srgbClr val="707070"/>
                </a:solidFill>
                <a:highlight>
                  <a:srgbClr val="FFFFFF"/>
                </a:highlight>
                <a:latin typeface="Arial"/>
                <a:ea typeface="Arial"/>
                <a:cs typeface="Arial"/>
                <a:sym typeface="Arial"/>
              </a:rPr>
              <a:t>: Can it target relevant content to unique visitors, by persona, location, or even individually based on past interaction with your brand?</a:t>
            </a:r>
            <a:endParaRPr sz="975">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SzPts val="770"/>
              <a:buNone/>
            </a:pPr>
            <a:r>
              <a:t/>
            </a:r>
            <a:endParaRPr sz="975">
              <a:solidFill>
                <a:srgbClr val="707070"/>
              </a:solidFill>
              <a:highlight>
                <a:srgbClr val="FFFFFF"/>
              </a:highlight>
              <a:latin typeface="Arial"/>
              <a:ea typeface="Arial"/>
              <a:cs typeface="Arial"/>
              <a:sym typeface="Arial"/>
            </a:endParaRPr>
          </a:p>
          <a:p>
            <a:pPr indent="0" lvl="0" marL="0" rtl="0" algn="l">
              <a:spcBef>
                <a:spcPts val="0"/>
              </a:spcBef>
              <a:spcAft>
                <a:spcPts val="1200"/>
              </a:spcAft>
              <a:buSzPts val="770"/>
              <a:buNone/>
            </a:pPr>
            <a:r>
              <a:t/>
            </a:r>
            <a:endParaRPr sz="1010"/>
          </a:p>
        </p:txBody>
      </p:sp>
      <p:pic>
        <p:nvPicPr>
          <p:cNvPr id="83" name="Google Shape;83;p15"/>
          <p:cNvPicPr preferRelativeResize="0"/>
          <p:nvPr/>
        </p:nvPicPr>
        <p:blipFill>
          <a:blip r:embed="rId3">
            <a:alphaModFix/>
          </a:blip>
          <a:stretch>
            <a:fillRect/>
          </a:stretch>
        </p:blipFill>
        <p:spPr>
          <a:xfrm>
            <a:off x="6612" y="2134950"/>
            <a:ext cx="4316726" cy="2428175"/>
          </a:xfrm>
          <a:prstGeom prst="rect">
            <a:avLst/>
          </a:prstGeom>
          <a:noFill/>
          <a:ln>
            <a:noFill/>
          </a:ln>
        </p:spPr>
      </p:pic>
      <p:pic>
        <p:nvPicPr>
          <p:cNvPr id="84" name="Google Shape;84;p15"/>
          <p:cNvPicPr preferRelativeResize="0"/>
          <p:nvPr/>
        </p:nvPicPr>
        <p:blipFill>
          <a:blip r:embed="rId4">
            <a:alphaModFix/>
          </a:blip>
          <a:stretch>
            <a:fillRect/>
          </a:stretch>
        </p:blipFill>
        <p:spPr>
          <a:xfrm>
            <a:off x="8378850" y="4668150"/>
            <a:ext cx="765150" cy="475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56000"/>
              </a:lnSpc>
              <a:spcBef>
                <a:spcPts val="0"/>
              </a:spcBef>
              <a:spcAft>
                <a:spcPts val="0"/>
              </a:spcAft>
              <a:buNone/>
            </a:pPr>
            <a:r>
              <a:t/>
            </a:r>
            <a:endParaRPr sz="1250">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None/>
            </a:pPr>
            <a:r>
              <a:rPr lang="en" sz="1200">
                <a:solidFill>
                  <a:srgbClr val="707070"/>
                </a:solidFill>
                <a:latin typeface="Arial"/>
                <a:ea typeface="Arial"/>
                <a:cs typeface="Arial"/>
                <a:sym typeface="Arial"/>
              </a:rPr>
              <a:t>●</a:t>
            </a:r>
            <a:r>
              <a:rPr b="1" lang="en" sz="1250">
                <a:solidFill>
                  <a:srgbClr val="707070"/>
                </a:solidFill>
                <a:highlight>
                  <a:srgbClr val="FFFFFF"/>
                </a:highlight>
                <a:latin typeface="Arial"/>
                <a:ea typeface="Arial"/>
                <a:cs typeface="Arial"/>
                <a:sym typeface="Arial"/>
              </a:rPr>
              <a:t>Multilingual support</a:t>
            </a:r>
            <a:r>
              <a:rPr lang="en" sz="1250">
                <a:solidFill>
                  <a:srgbClr val="707070"/>
                </a:solidFill>
                <a:highlight>
                  <a:srgbClr val="FFFFFF"/>
                </a:highlight>
                <a:latin typeface="Arial"/>
                <a:ea typeface="Arial"/>
                <a:cs typeface="Arial"/>
                <a:sym typeface="Arial"/>
              </a:rPr>
              <a:t>: Are you translating into other languages and publishing globally? Can the solution support that?</a:t>
            </a:r>
            <a:endParaRPr sz="1250">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None/>
            </a:pPr>
            <a:r>
              <a:rPr lang="en" sz="1200">
                <a:solidFill>
                  <a:srgbClr val="707070"/>
                </a:solidFill>
                <a:latin typeface="Arial"/>
                <a:ea typeface="Arial"/>
                <a:cs typeface="Arial"/>
                <a:sym typeface="Arial"/>
              </a:rPr>
              <a:t>●</a:t>
            </a:r>
            <a:r>
              <a:rPr b="1" lang="en" sz="1250">
                <a:solidFill>
                  <a:srgbClr val="707070"/>
                </a:solidFill>
                <a:highlight>
                  <a:srgbClr val="FFFFFF"/>
                </a:highlight>
                <a:latin typeface="Arial"/>
                <a:ea typeface="Arial"/>
                <a:cs typeface="Arial"/>
                <a:sym typeface="Arial"/>
              </a:rPr>
              <a:t>Scalability/Performance/Stability</a:t>
            </a:r>
            <a:r>
              <a:rPr lang="en" sz="1250">
                <a:solidFill>
                  <a:srgbClr val="707070"/>
                </a:solidFill>
                <a:highlight>
                  <a:srgbClr val="FFFFFF"/>
                </a:highlight>
                <a:latin typeface="Arial"/>
                <a:ea typeface="Arial"/>
                <a:cs typeface="Arial"/>
                <a:sym typeface="Arial"/>
              </a:rPr>
              <a:t>: Is the solution reliable from a fundamental technology standpoint, and will it grow with your organization’s needs?</a:t>
            </a:r>
            <a:endParaRPr sz="1250">
              <a:solidFill>
                <a:srgbClr val="707070"/>
              </a:solidFill>
              <a:highlight>
                <a:srgbClr val="FFFFFF"/>
              </a:highlight>
              <a:latin typeface="Arial"/>
              <a:ea typeface="Arial"/>
              <a:cs typeface="Arial"/>
              <a:sym typeface="Arial"/>
            </a:endParaRPr>
          </a:p>
          <a:p>
            <a:pPr indent="0" lvl="0" marL="0" rtl="0" algn="l">
              <a:lnSpc>
                <a:spcPct val="156000"/>
              </a:lnSpc>
              <a:spcBef>
                <a:spcPts val="0"/>
              </a:spcBef>
              <a:spcAft>
                <a:spcPts val="0"/>
              </a:spcAft>
              <a:buNone/>
            </a:pPr>
            <a:r>
              <a:rPr lang="en" sz="1200">
                <a:solidFill>
                  <a:srgbClr val="707070"/>
                </a:solidFill>
                <a:latin typeface="Arial"/>
                <a:ea typeface="Arial"/>
                <a:cs typeface="Arial"/>
                <a:sym typeface="Arial"/>
              </a:rPr>
              <a:t>●</a:t>
            </a:r>
            <a:r>
              <a:rPr b="1" lang="en" sz="1250">
                <a:solidFill>
                  <a:srgbClr val="707070"/>
                </a:solidFill>
                <a:highlight>
                  <a:srgbClr val="FFFFFF"/>
                </a:highlight>
                <a:latin typeface="Arial"/>
                <a:ea typeface="Arial"/>
                <a:cs typeface="Arial"/>
                <a:sym typeface="Arial"/>
              </a:rPr>
              <a:t>Training/vendor support</a:t>
            </a:r>
            <a:r>
              <a:rPr lang="en" sz="1250">
                <a:solidFill>
                  <a:srgbClr val="707070"/>
                </a:solidFill>
                <a:highlight>
                  <a:srgbClr val="FFFFFF"/>
                </a:highlight>
                <a:latin typeface="Arial"/>
                <a:ea typeface="Arial"/>
                <a:cs typeface="Arial"/>
                <a:sym typeface="Arial"/>
              </a:rPr>
              <a:t>: CMS solutions are increasingly complex, with ever-greater promises, but most teams need help to get up and running beyond a basic level.</a:t>
            </a:r>
            <a:endParaRPr sz="1250">
              <a:solidFill>
                <a:srgbClr val="707070"/>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sp>
        <p:nvSpPr>
          <p:cNvPr id="90" name="Google Shape;90;p16"/>
          <p:cNvSpPr txBox="1"/>
          <p:nvPr/>
        </p:nvSpPr>
        <p:spPr>
          <a:xfrm>
            <a:off x="326900" y="388600"/>
            <a:ext cx="3857700" cy="2478000"/>
          </a:xfrm>
          <a:prstGeom prst="rect">
            <a:avLst/>
          </a:prstGeom>
          <a:noFill/>
          <a:ln>
            <a:noFill/>
          </a:ln>
        </p:spPr>
        <p:txBody>
          <a:bodyPr anchorCtr="0" anchor="t" bIns="91425" lIns="91425" spcFirstLastPara="1" rIns="91425" wrap="square" tIns="91425">
            <a:spAutoFit/>
          </a:bodyPr>
          <a:lstStyle/>
          <a:p>
            <a:pPr indent="0" lvl="0" marL="0" rtl="0" algn="l">
              <a:lnSpc>
                <a:spcPct val="156000"/>
              </a:lnSpc>
              <a:spcBef>
                <a:spcPts val="0"/>
              </a:spcBef>
              <a:spcAft>
                <a:spcPts val="0"/>
              </a:spcAft>
              <a:buNone/>
            </a:pPr>
            <a:r>
              <a:rPr lang="en" sz="1200">
                <a:solidFill>
                  <a:schemeClr val="lt1"/>
                </a:solidFill>
                <a:highlight>
                  <a:schemeClr val="dk1"/>
                </a:highlight>
              </a:rPr>
              <a:t>●</a:t>
            </a:r>
            <a:r>
              <a:rPr b="1" lang="en" sz="1250">
                <a:solidFill>
                  <a:schemeClr val="lt1"/>
                </a:solidFill>
                <a:highlight>
                  <a:schemeClr val="dk1"/>
                </a:highlight>
              </a:rPr>
              <a:t>Analytics</a:t>
            </a:r>
            <a:r>
              <a:rPr lang="en" sz="1250">
                <a:solidFill>
                  <a:schemeClr val="lt1"/>
                </a:solidFill>
                <a:highlight>
                  <a:schemeClr val="dk1"/>
                </a:highlight>
              </a:rPr>
              <a:t>: You’re serving up content, but is anyone reading it? And what do they do next? Demand visibility into performance so you can optimize your efforts and define ROI.</a:t>
            </a:r>
            <a:endParaRPr sz="1250">
              <a:solidFill>
                <a:schemeClr val="lt1"/>
              </a:solidFill>
              <a:highlight>
                <a:schemeClr val="dk1"/>
              </a:highlight>
            </a:endParaRPr>
          </a:p>
          <a:p>
            <a:pPr indent="0" lvl="0" marL="0" rtl="0" algn="l">
              <a:lnSpc>
                <a:spcPct val="156000"/>
              </a:lnSpc>
              <a:spcBef>
                <a:spcPts val="0"/>
              </a:spcBef>
              <a:spcAft>
                <a:spcPts val="0"/>
              </a:spcAft>
              <a:buNone/>
            </a:pPr>
            <a:r>
              <a:rPr lang="en" sz="1200">
                <a:solidFill>
                  <a:schemeClr val="lt1"/>
                </a:solidFill>
                <a:highlight>
                  <a:schemeClr val="dk1"/>
                </a:highlight>
              </a:rPr>
              <a:t>●</a:t>
            </a:r>
            <a:r>
              <a:rPr b="1" lang="en" sz="1250">
                <a:solidFill>
                  <a:schemeClr val="lt1"/>
                </a:solidFill>
                <a:highlight>
                  <a:schemeClr val="dk1"/>
                </a:highlight>
              </a:rPr>
              <a:t>Governance</a:t>
            </a:r>
            <a:r>
              <a:rPr lang="en" sz="1250">
                <a:solidFill>
                  <a:schemeClr val="lt1"/>
                </a:solidFill>
                <a:highlight>
                  <a:schemeClr val="dk1"/>
                </a:highlight>
              </a:rPr>
              <a:t>: Can you find stuff after you post it? Can you strictly control who’s allowed to approve it, change it, publish it, take it down? Can you tell when content has aged out of usefulness?</a:t>
            </a:r>
            <a:endParaRPr>
              <a:solidFill>
                <a:schemeClr val="lt1"/>
              </a:solidFill>
              <a:highlight>
                <a:schemeClr val="dk1"/>
              </a:highlight>
              <a:latin typeface="Roboto"/>
              <a:ea typeface="Roboto"/>
              <a:cs typeface="Roboto"/>
              <a:sym typeface="Roboto"/>
            </a:endParaRPr>
          </a:p>
        </p:txBody>
      </p:sp>
      <p:pic>
        <p:nvPicPr>
          <p:cNvPr id="91" name="Google Shape;91;p16"/>
          <p:cNvPicPr preferRelativeResize="0"/>
          <p:nvPr/>
        </p:nvPicPr>
        <p:blipFill>
          <a:blip r:embed="rId3">
            <a:alphaModFix/>
          </a:blip>
          <a:stretch>
            <a:fillRect/>
          </a:stretch>
        </p:blipFill>
        <p:spPr>
          <a:xfrm>
            <a:off x="8378850" y="4668150"/>
            <a:ext cx="765150" cy="475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Wordpress </a:t>
            </a:r>
            <a:endParaRPr/>
          </a:p>
        </p:txBody>
      </p:sp>
      <p:sp>
        <p:nvSpPr>
          <p:cNvPr id="97" name="Google Shape;97;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30000"/>
              </a:lnSpc>
              <a:spcBef>
                <a:spcPts val="0"/>
              </a:spcBef>
              <a:spcAft>
                <a:spcPts val="0"/>
              </a:spcAft>
              <a:buNone/>
            </a:pPr>
            <a:r>
              <a:rPr lang="en" sz="1650">
                <a:solidFill>
                  <a:srgbClr val="1A1A1A"/>
                </a:solidFill>
                <a:latin typeface="Arial"/>
                <a:ea typeface="Arial"/>
                <a:cs typeface="Arial"/>
                <a:sym typeface="Arial"/>
              </a:rPr>
              <a:t>●</a:t>
            </a:r>
            <a:r>
              <a:rPr lang="en" sz="1400">
                <a:solidFill>
                  <a:srgbClr val="1A1A1A"/>
                </a:solidFill>
                <a:highlight>
                  <a:srgbClr val="FFFFFF"/>
                </a:highlight>
                <a:latin typeface="Arial"/>
                <a:ea typeface="Arial"/>
                <a:cs typeface="Arial"/>
                <a:sym typeface="Arial"/>
              </a:rPr>
              <a:t>WordPress quickly grew to be an extensive CMS able to handle a variety of websites f</a:t>
            </a:r>
            <a:r>
              <a:rPr lang="en" sz="1400">
                <a:solidFill>
                  <a:srgbClr val="1A1A1A"/>
                </a:solidFill>
                <a:latin typeface="Arial"/>
                <a:ea typeface="Arial"/>
                <a:cs typeface="Arial"/>
                <a:sym typeface="Arial"/>
              </a:rPr>
              <a:t>rom blogging to e-commerce to business and portfolio websites.</a:t>
            </a:r>
            <a:endParaRPr sz="1400">
              <a:solidFill>
                <a:srgbClr val="1A1A1A"/>
              </a:solidFill>
              <a:latin typeface="Arial"/>
              <a:ea typeface="Arial"/>
              <a:cs typeface="Arial"/>
              <a:sym typeface="Arial"/>
            </a:endParaRPr>
          </a:p>
          <a:p>
            <a:pPr indent="0" lvl="0" marL="0" rtl="0" algn="l">
              <a:lnSpc>
                <a:spcPct val="130000"/>
              </a:lnSpc>
              <a:spcBef>
                <a:spcPts val="0"/>
              </a:spcBef>
              <a:spcAft>
                <a:spcPts val="0"/>
              </a:spcAft>
              <a:buNone/>
            </a:pPr>
            <a:r>
              <a:t/>
            </a:r>
            <a:endParaRPr sz="1400">
              <a:solidFill>
                <a:srgbClr val="1A1A1A"/>
              </a:solidFill>
              <a:latin typeface="Arial"/>
              <a:ea typeface="Arial"/>
              <a:cs typeface="Arial"/>
              <a:sym typeface="Arial"/>
            </a:endParaRPr>
          </a:p>
          <a:p>
            <a:pPr indent="0" lvl="0" marL="0" rtl="0" algn="l">
              <a:lnSpc>
                <a:spcPct val="130000"/>
              </a:lnSpc>
              <a:spcBef>
                <a:spcPts val="0"/>
              </a:spcBef>
              <a:spcAft>
                <a:spcPts val="0"/>
              </a:spcAft>
              <a:buNone/>
            </a:pPr>
            <a:r>
              <a:rPr lang="en" sz="1650">
                <a:solidFill>
                  <a:srgbClr val="1A1A1A"/>
                </a:solidFill>
                <a:latin typeface="Arial"/>
                <a:ea typeface="Arial"/>
                <a:cs typeface="Arial"/>
                <a:sym typeface="Arial"/>
              </a:rPr>
              <a:t>●</a:t>
            </a:r>
            <a:r>
              <a:rPr lang="en" sz="1400">
                <a:solidFill>
                  <a:srgbClr val="1A1A1A"/>
                </a:solidFill>
                <a:latin typeface="Arial"/>
                <a:ea typeface="Arial"/>
                <a:cs typeface="Arial"/>
                <a:sym typeface="Arial"/>
              </a:rPr>
              <a:t>Designed with usability and flexibility in mind, WordPress is a great solution for both large and small websites.</a:t>
            </a:r>
            <a:endParaRPr sz="1400">
              <a:solidFill>
                <a:srgbClr val="1A1A1A"/>
              </a:solidFill>
              <a:latin typeface="Arial"/>
              <a:ea typeface="Arial"/>
              <a:cs typeface="Arial"/>
              <a:sym typeface="Arial"/>
            </a:endParaRPr>
          </a:p>
          <a:p>
            <a:pPr indent="0" lvl="0" marL="0" rtl="0" algn="l">
              <a:spcBef>
                <a:spcPts val="0"/>
              </a:spcBef>
              <a:spcAft>
                <a:spcPts val="1200"/>
              </a:spcAft>
              <a:buNone/>
            </a:pPr>
            <a:r>
              <a:t/>
            </a:r>
            <a:endParaRPr sz="1200"/>
          </a:p>
        </p:txBody>
      </p:sp>
      <p:pic>
        <p:nvPicPr>
          <p:cNvPr id="98" name="Google Shape;98;p17"/>
          <p:cNvPicPr preferRelativeResize="0"/>
          <p:nvPr/>
        </p:nvPicPr>
        <p:blipFill>
          <a:blip r:embed="rId3">
            <a:alphaModFix/>
          </a:blip>
          <a:stretch>
            <a:fillRect/>
          </a:stretch>
        </p:blipFill>
        <p:spPr>
          <a:xfrm>
            <a:off x="5041400" y="2813975"/>
            <a:ext cx="2943899" cy="1828875"/>
          </a:xfrm>
          <a:prstGeom prst="rect">
            <a:avLst/>
          </a:prstGeom>
          <a:noFill/>
          <a:ln>
            <a:noFill/>
          </a:ln>
        </p:spPr>
      </p:pic>
      <p:sp>
        <p:nvSpPr>
          <p:cNvPr id="99" name="Google Shape;99;p17"/>
          <p:cNvSpPr txBox="1"/>
          <p:nvPr/>
        </p:nvSpPr>
        <p:spPr>
          <a:xfrm>
            <a:off x="311725" y="1265950"/>
            <a:ext cx="385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00" name="Google Shape;100;p17"/>
          <p:cNvSpPr txBox="1"/>
          <p:nvPr/>
        </p:nvSpPr>
        <p:spPr>
          <a:xfrm>
            <a:off x="0" y="1132000"/>
            <a:ext cx="4166400" cy="22056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lang="en" sz="1300">
                <a:solidFill>
                  <a:schemeClr val="lt1"/>
                </a:solidFill>
                <a:highlight>
                  <a:schemeClr val="dk1"/>
                </a:highlight>
              </a:rPr>
              <a:t>●WordPress is a free, open-source website creation platform. It is a content management system (CMS) written in PHP that uses a MySQL/MariaDB database.</a:t>
            </a:r>
            <a:endParaRPr sz="1300">
              <a:solidFill>
                <a:schemeClr val="lt1"/>
              </a:solidFill>
              <a:highlight>
                <a:schemeClr val="dk1"/>
              </a:highlight>
            </a:endParaRPr>
          </a:p>
          <a:p>
            <a:pPr indent="0" lvl="0" marL="0" rtl="0" algn="l">
              <a:lnSpc>
                <a:spcPct val="130000"/>
              </a:lnSpc>
              <a:spcBef>
                <a:spcPts val="0"/>
              </a:spcBef>
              <a:spcAft>
                <a:spcPts val="0"/>
              </a:spcAft>
              <a:buNone/>
            </a:pPr>
            <a:r>
              <a:t/>
            </a:r>
            <a:endParaRPr sz="1300">
              <a:solidFill>
                <a:schemeClr val="lt1"/>
              </a:solidFill>
              <a:highlight>
                <a:schemeClr val="dk1"/>
              </a:highlight>
            </a:endParaRPr>
          </a:p>
          <a:p>
            <a:pPr indent="0" lvl="0" marL="0" rtl="0" algn="l">
              <a:lnSpc>
                <a:spcPct val="130000"/>
              </a:lnSpc>
              <a:spcBef>
                <a:spcPts val="0"/>
              </a:spcBef>
              <a:spcAft>
                <a:spcPts val="0"/>
              </a:spcAft>
              <a:buNone/>
            </a:pPr>
            <a:r>
              <a:rPr lang="en" sz="1300">
                <a:solidFill>
                  <a:schemeClr val="lt1"/>
                </a:solidFill>
                <a:highlight>
                  <a:schemeClr val="dk1"/>
                </a:highlight>
              </a:rPr>
              <a:t>●WordPress was released on May 27, 2003, by its founders, American developer Matt Mullenweg and English developer Mike Little.</a:t>
            </a:r>
            <a:endParaRPr sz="1300">
              <a:solidFill>
                <a:schemeClr val="lt1"/>
              </a:solidFill>
              <a:highlight>
                <a:schemeClr val="dk1"/>
              </a:highlight>
            </a:endParaRPr>
          </a:p>
          <a:p>
            <a:pPr indent="0" lvl="0" marL="0" rtl="0" algn="l">
              <a:lnSpc>
                <a:spcPct val="130000"/>
              </a:lnSpc>
              <a:spcBef>
                <a:spcPts val="0"/>
              </a:spcBef>
              <a:spcAft>
                <a:spcPts val="0"/>
              </a:spcAft>
              <a:buNone/>
            </a:pPr>
            <a:r>
              <a:t/>
            </a:r>
            <a:endParaRPr sz="1300">
              <a:solidFill>
                <a:schemeClr val="lt1"/>
              </a:solidFill>
              <a:highlight>
                <a:schemeClr val="dk1"/>
              </a:highlight>
            </a:endParaRPr>
          </a:p>
        </p:txBody>
      </p:sp>
      <p:pic>
        <p:nvPicPr>
          <p:cNvPr id="101" name="Google Shape;101;p17"/>
          <p:cNvPicPr preferRelativeResize="0"/>
          <p:nvPr/>
        </p:nvPicPr>
        <p:blipFill>
          <a:blip r:embed="rId3">
            <a:alphaModFix/>
          </a:blip>
          <a:stretch>
            <a:fillRect/>
          </a:stretch>
        </p:blipFill>
        <p:spPr>
          <a:xfrm>
            <a:off x="8378850" y="4668150"/>
            <a:ext cx="765150" cy="475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311725" y="500925"/>
            <a:ext cx="3706500" cy="60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Features</a:t>
            </a:r>
            <a:endParaRPr/>
          </a:p>
        </p:txBody>
      </p:sp>
      <p:sp>
        <p:nvSpPr>
          <p:cNvPr id="107" name="Google Shape;107;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400">
                <a:solidFill>
                  <a:schemeClr val="dk1"/>
                </a:solidFill>
                <a:highlight>
                  <a:schemeClr val="lt1"/>
                </a:highlight>
                <a:latin typeface="Arial"/>
                <a:ea typeface="Arial"/>
                <a:cs typeface="Arial"/>
                <a:sym typeface="Arial"/>
              </a:rPr>
              <a:t>●</a:t>
            </a:r>
            <a:r>
              <a:rPr b="1" lang="en" sz="1550">
                <a:solidFill>
                  <a:schemeClr val="dk1"/>
                </a:solidFill>
                <a:highlight>
                  <a:schemeClr val="lt1"/>
                </a:highlight>
                <a:latin typeface="Arial"/>
                <a:ea typeface="Arial"/>
                <a:cs typeface="Arial"/>
                <a:sym typeface="Arial"/>
              </a:rPr>
              <a:t>Media file library</a:t>
            </a:r>
            <a:r>
              <a:rPr lang="en" sz="1550">
                <a:solidFill>
                  <a:schemeClr val="dk1"/>
                </a:solidFill>
                <a:highlight>
                  <a:schemeClr val="lt1"/>
                </a:highlight>
                <a:latin typeface="Arial"/>
                <a:ea typeface="Arial"/>
                <a:cs typeface="Arial"/>
                <a:sym typeface="Arial"/>
              </a:rPr>
              <a:t>: </a:t>
            </a:r>
            <a:r>
              <a:rPr lang="en" sz="1400">
                <a:solidFill>
                  <a:schemeClr val="dk1"/>
                </a:solidFill>
                <a:highlight>
                  <a:schemeClr val="lt1"/>
                </a:highlight>
                <a:latin typeface="Arial"/>
                <a:ea typeface="Arial"/>
                <a:cs typeface="Arial"/>
                <a:sym typeface="Arial"/>
              </a:rPr>
              <a:t>WordPress includes a built-in media library where you can upload and embed media files such as images or videos into your pages or posts.</a:t>
            </a:r>
            <a:endParaRPr sz="1400">
              <a:solidFill>
                <a:schemeClr val="dk1"/>
              </a:solidFill>
              <a:highlight>
                <a:schemeClr val="lt1"/>
              </a:highlight>
              <a:latin typeface="Arial"/>
              <a:ea typeface="Arial"/>
              <a:cs typeface="Arial"/>
              <a:sym typeface="Arial"/>
            </a:endParaRPr>
          </a:p>
          <a:p>
            <a:pPr indent="0" lvl="0" marL="0" rtl="0" algn="l">
              <a:lnSpc>
                <a:spcPct val="115000"/>
              </a:lnSpc>
              <a:spcBef>
                <a:spcPts val="0"/>
              </a:spcBef>
              <a:spcAft>
                <a:spcPts val="0"/>
              </a:spcAft>
              <a:buNone/>
            </a:pPr>
            <a:r>
              <a:rPr lang="en" sz="1400">
                <a:solidFill>
                  <a:schemeClr val="dk1"/>
                </a:solidFill>
                <a:highlight>
                  <a:schemeClr val="lt1"/>
                </a:highlight>
                <a:latin typeface="Arial"/>
                <a:ea typeface="Arial"/>
                <a:cs typeface="Arial"/>
                <a:sym typeface="Arial"/>
              </a:rPr>
              <a:t>●</a:t>
            </a:r>
            <a:r>
              <a:rPr b="1" lang="en" sz="1550">
                <a:solidFill>
                  <a:schemeClr val="dk1"/>
                </a:solidFill>
                <a:highlight>
                  <a:schemeClr val="lt1"/>
                </a:highlight>
                <a:latin typeface="Arial"/>
                <a:ea typeface="Arial"/>
                <a:cs typeface="Arial"/>
                <a:sym typeface="Arial"/>
              </a:rPr>
              <a:t>Easy-to-use user interface: </a:t>
            </a:r>
            <a:r>
              <a:rPr lang="en" sz="1400">
                <a:solidFill>
                  <a:schemeClr val="dk1"/>
                </a:solidFill>
                <a:highlight>
                  <a:schemeClr val="lt1"/>
                </a:highlight>
                <a:latin typeface="Arial"/>
                <a:ea typeface="Arial"/>
                <a:cs typeface="Arial"/>
                <a:sym typeface="Arial"/>
              </a:rPr>
              <a:t>WordPress is very easy to use with no complicated settings. WordPress also has a focus on accessibility.</a:t>
            </a:r>
            <a:endParaRPr sz="1400">
              <a:solidFill>
                <a:schemeClr val="dk1"/>
              </a:solidFill>
              <a:highlight>
                <a:schemeClr val="lt1"/>
              </a:highlight>
              <a:latin typeface="Arial"/>
              <a:ea typeface="Arial"/>
              <a:cs typeface="Arial"/>
              <a:sym typeface="Arial"/>
            </a:endParaRPr>
          </a:p>
          <a:p>
            <a:pPr indent="0" lvl="0" marL="0" rtl="0" algn="l">
              <a:lnSpc>
                <a:spcPct val="115000"/>
              </a:lnSpc>
              <a:spcBef>
                <a:spcPts val="0"/>
              </a:spcBef>
              <a:spcAft>
                <a:spcPts val="0"/>
              </a:spcAft>
              <a:buNone/>
            </a:pPr>
            <a:r>
              <a:rPr lang="en" sz="1400">
                <a:solidFill>
                  <a:schemeClr val="dk1"/>
                </a:solidFill>
                <a:highlight>
                  <a:schemeClr val="lt1"/>
                </a:highlight>
                <a:latin typeface="Arial"/>
                <a:ea typeface="Arial"/>
                <a:cs typeface="Arial"/>
                <a:sym typeface="Arial"/>
              </a:rPr>
              <a:t>●</a:t>
            </a:r>
            <a:r>
              <a:rPr b="1" lang="en" sz="1550">
                <a:solidFill>
                  <a:schemeClr val="dk1"/>
                </a:solidFill>
                <a:highlight>
                  <a:schemeClr val="lt1"/>
                </a:highlight>
                <a:latin typeface="Arial"/>
                <a:ea typeface="Arial"/>
                <a:cs typeface="Arial"/>
                <a:sym typeface="Arial"/>
              </a:rPr>
              <a:t>Custom menus</a:t>
            </a:r>
            <a:r>
              <a:rPr lang="en" sz="1550">
                <a:solidFill>
                  <a:schemeClr val="dk1"/>
                </a:solidFill>
                <a:highlight>
                  <a:schemeClr val="lt1"/>
                </a:highlight>
                <a:latin typeface="Arial"/>
                <a:ea typeface="Arial"/>
                <a:cs typeface="Arial"/>
                <a:sym typeface="Arial"/>
              </a:rPr>
              <a:t>: </a:t>
            </a:r>
            <a:r>
              <a:rPr lang="en" sz="1400">
                <a:solidFill>
                  <a:schemeClr val="dk1"/>
                </a:solidFill>
                <a:highlight>
                  <a:schemeClr val="lt1"/>
                </a:highlight>
                <a:latin typeface="Arial"/>
                <a:ea typeface="Arial"/>
                <a:cs typeface="Arial"/>
                <a:sym typeface="Arial"/>
              </a:rPr>
              <a:t>WordPress makes it easy to create navigation menus with links to your pages or custom links.</a:t>
            </a:r>
            <a:endParaRPr sz="1400">
              <a:solidFill>
                <a:schemeClr val="dk1"/>
              </a:solidFill>
              <a:highlight>
                <a:schemeClr val="lt1"/>
              </a:highlight>
              <a:latin typeface="Arial"/>
              <a:ea typeface="Arial"/>
              <a:cs typeface="Arial"/>
              <a:sym typeface="Arial"/>
            </a:endParaRPr>
          </a:p>
          <a:p>
            <a:pPr indent="0" lvl="0" marL="0" rtl="0" algn="l">
              <a:lnSpc>
                <a:spcPct val="115000"/>
              </a:lnSpc>
              <a:spcBef>
                <a:spcPts val="0"/>
              </a:spcBef>
              <a:spcAft>
                <a:spcPts val="0"/>
              </a:spcAft>
              <a:buNone/>
            </a:pPr>
            <a:r>
              <a:rPr lang="en" sz="1400">
                <a:solidFill>
                  <a:schemeClr val="dk1"/>
                </a:solidFill>
                <a:highlight>
                  <a:schemeClr val="lt1"/>
                </a:highlight>
                <a:latin typeface="Arial"/>
                <a:ea typeface="Arial"/>
                <a:cs typeface="Arial"/>
                <a:sym typeface="Arial"/>
              </a:rPr>
              <a:t>●</a:t>
            </a:r>
            <a:r>
              <a:rPr b="1" lang="en" sz="1550">
                <a:solidFill>
                  <a:schemeClr val="dk1"/>
                </a:solidFill>
                <a:highlight>
                  <a:schemeClr val="lt1"/>
                </a:highlight>
                <a:latin typeface="Arial"/>
                <a:ea typeface="Arial"/>
                <a:cs typeface="Arial"/>
                <a:sym typeface="Arial"/>
              </a:rPr>
              <a:t>Built-in blog</a:t>
            </a:r>
            <a:r>
              <a:rPr lang="en" sz="1550">
                <a:solidFill>
                  <a:schemeClr val="dk1"/>
                </a:solidFill>
                <a:highlight>
                  <a:schemeClr val="lt1"/>
                </a:highlight>
                <a:latin typeface="Arial"/>
                <a:ea typeface="Arial"/>
                <a:cs typeface="Arial"/>
                <a:sym typeface="Arial"/>
              </a:rPr>
              <a:t>: </a:t>
            </a:r>
            <a:r>
              <a:rPr lang="en">
                <a:solidFill>
                  <a:schemeClr val="dk1"/>
                </a:solidFill>
                <a:highlight>
                  <a:schemeClr val="lt1"/>
                </a:highlight>
                <a:latin typeface="Arial"/>
                <a:ea typeface="Arial"/>
                <a:cs typeface="Arial"/>
                <a:sym typeface="Arial"/>
              </a:rPr>
              <a:t> </a:t>
            </a:r>
            <a:r>
              <a:rPr lang="en" sz="1400">
                <a:solidFill>
                  <a:schemeClr val="dk1"/>
                </a:solidFill>
                <a:highlight>
                  <a:schemeClr val="lt1"/>
                </a:highlight>
                <a:latin typeface="Arial"/>
                <a:ea typeface="Arial"/>
                <a:cs typeface="Arial"/>
                <a:sym typeface="Arial"/>
              </a:rPr>
              <a:t>Adding a blog to your website is as simple as publishing a post.</a:t>
            </a:r>
            <a:endParaRPr sz="1400">
              <a:solidFill>
                <a:schemeClr val="dk1"/>
              </a:solidFill>
              <a:highlight>
                <a:schemeClr val="lt1"/>
              </a:highlight>
              <a:latin typeface="Arial"/>
              <a:ea typeface="Arial"/>
              <a:cs typeface="Arial"/>
              <a:sym typeface="Arial"/>
            </a:endParaRPr>
          </a:p>
          <a:p>
            <a:pPr indent="0" lvl="0" marL="0" rtl="0" algn="l">
              <a:spcBef>
                <a:spcPts val="0"/>
              </a:spcBef>
              <a:spcAft>
                <a:spcPts val="1200"/>
              </a:spcAft>
              <a:buNone/>
            </a:pPr>
            <a:r>
              <a:t/>
            </a:r>
            <a:endParaRPr>
              <a:solidFill>
                <a:schemeClr val="dk1"/>
              </a:solidFill>
              <a:highlight>
                <a:schemeClr val="lt1"/>
              </a:highlight>
            </a:endParaRPr>
          </a:p>
        </p:txBody>
      </p:sp>
      <p:sp>
        <p:nvSpPr>
          <p:cNvPr id="108" name="Google Shape;108;p18"/>
          <p:cNvSpPr txBox="1"/>
          <p:nvPr>
            <p:ph idx="1" type="body"/>
          </p:nvPr>
        </p:nvSpPr>
        <p:spPr>
          <a:xfrm>
            <a:off x="190825" y="1493625"/>
            <a:ext cx="3948300" cy="1989000"/>
          </a:xfrm>
          <a:prstGeom prst="rect">
            <a:avLst/>
          </a:prstGeom>
        </p:spPr>
        <p:txBody>
          <a:bodyPr anchorCtr="0" anchor="t" bIns="91425" lIns="91425" spcFirstLastPara="1" rIns="91425" wrap="square" tIns="91425">
            <a:normAutofit fontScale="92500" lnSpcReduction="10000"/>
          </a:bodyPr>
          <a:lstStyle/>
          <a:p>
            <a:pPr indent="0" lvl="0" marL="0" rtl="0" algn="l">
              <a:lnSpc>
                <a:spcPct val="115000"/>
              </a:lnSpc>
              <a:spcBef>
                <a:spcPts val="0"/>
              </a:spcBef>
              <a:spcAft>
                <a:spcPts val="0"/>
              </a:spcAft>
              <a:buNone/>
            </a:pPr>
            <a:r>
              <a:rPr lang="en" sz="1400">
                <a:solidFill>
                  <a:schemeClr val="lt1"/>
                </a:solidFill>
                <a:highlight>
                  <a:schemeClr val="dk1"/>
                </a:highlight>
                <a:latin typeface="Arial"/>
                <a:ea typeface="Arial"/>
                <a:cs typeface="Arial"/>
                <a:sym typeface="Arial"/>
              </a:rPr>
              <a:t>●</a:t>
            </a:r>
            <a:r>
              <a:rPr b="1" lang="en" sz="1550">
                <a:solidFill>
                  <a:schemeClr val="lt1"/>
                </a:solidFill>
                <a:highlight>
                  <a:schemeClr val="dk1"/>
                </a:highlight>
                <a:latin typeface="Arial"/>
                <a:ea typeface="Arial"/>
                <a:cs typeface="Arial"/>
                <a:sym typeface="Arial"/>
              </a:rPr>
              <a:t>Speed: </a:t>
            </a:r>
            <a:r>
              <a:rPr lang="en" sz="1400">
                <a:solidFill>
                  <a:schemeClr val="lt1"/>
                </a:solidFill>
                <a:highlight>
                  <a:schemeClr val="dk1"/>
                </a:highlight>
                <a:latin typeface="Arial"/>
                <a:ea typeface="Arial"/>
                <a:cs typeface="Arial"/>
                <a:sym typeface="Arial"/>
              </a:rPr>
              <a:t>WordPress is a lean website framework that is constantly striving to remove code “bloat” that slows down the loading speed of a website.</a:t>
            </a:r>
            <a:endParaRPr sz="1400">
              <a:solidFill>
                <a:schemeClr val="lt1"/>
              </a:solidFill>
              <a:highlight>
                <a:schemeClr val="dk1"/>
              </a:highlight>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highlight>
                <a:schemeClr val="dk1"/>
              </a:highlight>
              <a:latin typeface="Arial"/>
              <a:ea typeface="Arial"/>
              <a:cs typeface="Arial"/>
              <a:sym typeface="Arial"/>
            </a:endParaRPr>
          </a:p>
          <a:p>
            <a:pPr indent="0" lvl="0" marL="0" rtl="0" algn="l">
              <a:lnSpc>
                <a:spcPct val="115000"/>
              </a:lnSpc>
              <a:spcBef>
                <a:spcPts val="0"/>
              </a:spcBef>
              <a:spcAft>
                <a:spcPts val="0"/>
              </a:spcAft>
              <a:buNone/>
            </a:pPr>
            <a:r>
              <a:rPr lang="en" sz="1400">
                <a:solidFill>
                  <a:schemeClr val="lt1"/>
                </a:solidFill>
                <a:highlight>
                  <a:schemeClr val="dk1"/>
                </a:highlight>
                <a:latin typeface="Arial"/>
                <a:ea typeface="Arial"/>
                <a:cs typeface="Arial"/>
                <a:sym typeface="Arial"/>
              </a:rPr>
              <a:t>●</a:t>
            </a:r>
            <a:r>
              <a:rPr b="1" lang="en" sz="1550">
                <a:solidFill>
                  <a:schemeClr val="lt1"/>
                </a:solidFill>
                <a:highlight>
                  <a:schemeClr val="dk1"/>
                </a:highlight>
                <a:latin typeface="Arial"/>
                <a:ea typeface="Arial"/>
                <a:cs typeface="Arial"/>
                <a:sym typeface="Arial"/>
              </a:rPr>
              <a:t>Mobile-friendly</a:t>
            </a:r>
            <a:r>
              <a:rPr lang="en" sz="1550">
                <a:solidFill>
                  <a:schemeClr val="lt1"/>
                </a:solidFill>
                <a:highlight>
                  <a:schemeClr val="dk1"/>
                </a:highlight>
                <a:latin typeface="Arial"/>
                <a:ea typeface="Arial"/>
                <a:cs typeface="Arial"/>
                <a:sym typeface="Arial"/>
              </a:rPr>
              <a:t>: </a:t>
            </a:r>
            <a:r>
              <a:rPr lang="en" sz="1400">
                <a:solidFill>
                  <a:schemeClr val="lt1"/>
                </a:solidFill>
                <a:highlight>
                  <a:schemeClr val="dk1"/>
                </a:highlight>
                <a:latin typeface="Arial"/>
                <a:ea typeface="Arial"/>
                <a:cs typeface="Arial"/>
                <a:sym typeface="Arial"/>
              </a:rPr>
              <a:t>Most WordPress themes are now mobile-friendly or responsive out-of-the-box.</a:t>
            </a:r>
            <a:endParaRPr sz="1400">
              <a:solidFill>
                <a:schemeClr val="lt1"/>
              </a:solidFill>
              <a:highlight>
                <a:schemeClr val="dk1"/>
              </a:highlight>
              <a:latin typeface="Arial"/>
              <a:ea typeface="Arial"/>
              <a:cs typeface="Arial"/>
              <a:sym typeface="Arial"/>
            </a:endParaRPr>
          </a:p>
          <a:p>
            <a:pPr indent="0" lvl="0" marL="0" rtl="0" algn="l">
              <a:lnSpc>
                <a:spcPct val="115000"/>
              </a:lnSpc>
              <a:spcBef>
                <a:spcPts val="0"/>
              </a:spcBef>
              <a:spcAft>
                <a:spcPts val="0"/>
              </a:spcAft>
              <a:buNone/>
            </a:pPr>
            <a:r>
              <a:t/>
            </a:r>
            <a:endParaRPr sz="1400">
              <a:solidFill>
                <a:schemeClr val="lt1"/>
              </a:solidFill>
              <a:highlight>
                <a:schemeClr val="dk1"/>
              </a:highlight>
              <a:latin typeface="Arial"/>
              <a:ea typeface="Arial"/>
              <a:cs typeface="Arial"/>
              <a:sym typeface="Arial"/>
            </a:endParaRPr>
          </a:p>
          <a:p>
            <a:pPr indent="0" lvl="0" marL="0" rtl="0" algn="l">
              <a:spcBef>
                <a:spcPts val="0"/>
              </a:spcBef>
              <a:spcAft>
                <a:spcPts val="1200"/>
              </a:spcAft>
              <a:buNone/>
            </a:pPr>
            <a:r>
              <a:t/>
            </a:r>
            <a:endParaRPr>
              <a:solidFill>
                <a:schemeClr val="lt1"/>
              </a:solidFill>
              <a:highlight>
                <a:schemeClr val="dk1"/>
              </a:highlight>
            </a:endParaRPr>
          </a:p>
        </p:txBody>
      </p:sp>
      <p:pic>
        <p:nvPicPr>
          <p:cNvPr id="109" name="Google Shape;109;p18"/>
          <p:cNvPicPr preferRelativeResize="0"/>
          <p:nvPr/>
        </p:nvPicPr>
        <p:blipFill>
          <a:blip r:embed="rId3">
            <a:alphaModFix/>
          </a:blip>
          <a:stretch>
            <a:fillRect/>
          </a:stretch>
        </p:blipFill>
        <p:spPr>
          <a:xfrm>
            <a:off x="8378850" y="4668150"/>
            <a:ext cx="765150" cy="475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b="1" lang="en" sz="2600">
                <a:latin typeface="Spectral"/>
                <a:ea typeface="Spectral"/>
                <a:cs typeface="Spectral"/>
                <a:sym typeface="Spectral"/>
              </a:rPr>
              <a:t>COMPARISON AMONG CMS’s</a:t>
            </a:r>
            <a:endParaRPr b="1" sz="2600">
              <a:latin typeface="Spectral"/>
              <a:ea typeface="Spectral"/>
              <a:cs typeface="Spectral"/>
              <a:sym typeface="Spectral"/>
            </a:endParaRPr>
          </a:p>
          <a:p>
            <a:pPr indent="0" lvl="0" marL="0" rtl="0" algn="l">
              <a:spcBef>
                <a:spcPts val="0"/>
              </a:spcBef>
              <a:spcAft>
                <a:spcPts val="0"/>
              </a:spcAft>
              <a:buNone/>
            </a:pPr>
            <a:r>
              <a:t/>
            </a:r>
            <a:endParaRPr/>
          </a:p>
        </p:txBody>
      </p:sp>
      <p:pic>
        <p:nvPicPr>
          <p:cNvPr id="115" name="Google Shape;115;p19"/>
          <p:cNvPicPr preferRelativeResize="0"/>
          <p:nvPr/>
        </p:nvPicPr>
        <p:blipFill>
          <a:blip r:embed="rId3">
            <a:alphaModFix/>
          </a:blip>
          <a:stretch>
            <a:fillRect/>
          </a:stretch>
        </p:blipFill>
        <p:spPr>
          <a:xfrm>
            <a:off x="8378850" y="4668150"/>
            <a:ext cx="765150" cy="475350"/>
          </a:xfrm>
          <a:prstGeom prst="rect">
            <a:avLst/>
          </a:prstGeom>
          <a:noFill/>
          <a:ln>
            <a:noFill/>
          </a:ln>
        </p:spPr>
      </p:pic>
      <p:pic>
        <p:nvPicPr>
          <p:cNvPr id="116" name="Google Shape;116;p19"/>
          <p:cNvPicPr preferRelativeResize="0"/>
          <p:nvPr/>
        </p:nvPicPr>
        <p:blipFill rotWithShape="1">
          <a:blip r:embed="rId4">
            <a:alphaModFix/>
          </a:blip>
          <a:srcRect b="17510" l="23615" r="9992" t="27041"/>
          <a:stretch/>
        </p:blipFill>
        <p:spPr>
          <a:xfrm>
            <a:off x="-3" y="1707975"/>
            <a:ext cx="7565024" cy="34355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25" y="500925"/>
            <a:ext cx="3706500" cy="93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300">
                <a:latin typeface="Arial"/>
                <a:ea typeface="Arial"/>
                <a:cs typeface="Arial"/>
                <a:sym typeface="Arial"/>
              </a:rPr>
              <a:t>Guide to using wordpress</a:t>
            </a:r>
            <a:endParaRPr/>
          </a:p>
        </p:txBody>
      </p:sp>
      <p:sp>
        <p:nvSpPr>
          <p:cNvPr id="122" name="Google Shape;122;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200">
                <a:solidFill>
                  <a:srgbClr val="33475B"/>
                </a:solidFill>
                <a:latin typeface="Arial"/>
                <a:ea typeface="Arial"/>
                <a:cs typeface="Arial"/>
                <a:sym typeface="Arial"/>
              </a:rPr>
              <a:t>●There are a number of ways for you to create your dream website with WordPress. Users generally find the software easy to use, but getting started can be understandably intimidating if you’re completely new to the process.</a:t>
            </a:r>
            <a:endParaRPr sz="1200">
              <a:solidFill>
                <a:srgbClr val="33475B"/>
              </a:solidFill>
              <a:latin typeface="Arial"/>
              <a:ea typeface="Arial"/>
              <a:cs typeface="Arial"/>
              <a:sym typeface="Arial"/>
            </a:endParaRPr>
          </a:p>
          <a:p>
            <a:pPr indent="0" lvl="0" marL="0" rtl="0" algn="l">
              <a:lnSpc>
                <a:spcPct val="115000"/>
              </a:lnSpc>
              <a:spcBef>
                <a:spcPts val="1200"/>
              </a:spcBef>
              <a:spcAft>
                <a:spcPts val="0"/>
              </a:spcAft>
              <a:buNone/>
            </a:pPr>
            <a:r>
              <a:rPr b="1" lang="en" sz="1100">
                <a:solidFill>
                  <a:srgbClr val="33475B"/>
                </a:solidFill>
                <a:highlight>
                  <a:srgbClr val="FFFFFF"/>
                </a:highlight>
                <a:latin typeface="Arial"/>
                <a:ea typeface="Arial"/>
                <a:cs typeface="Arial"/>
                <a:sym typeface="Arial"/>
              </a:rPr>
              <a:t>How to Build a WordPress Website?</a:t>
            </a:r>
            <a:endParaRPr b="1" sz="1100">
              <a:solidFill>
                <a:srgbClr val="33475B"/>
              </a:solidFill>
              <a:highlight>
                <a:srgbClr val="FFFFFF"/>
              </a:highlight>
              <a:latin typeface="Arial"/>
              <a:ea typeface="Arial"/>
              <a:cs typeface="Arial"/>
              <a:sym typeface="Arial"/>
            </a:endParaRPr>
          </a:p>
          <a:p>
            <a:pPr indent="0" lvl="0" marL="0" rtl="0" algn="l">
              <a:lnSpc>
                <a:spcPct val="115000"/>
              </a:lnSpc>
              <a:spcBef>
                <a:spcPts val="1200"/>
              </a:spcBef>
              <a:spcAft>
                <a:spcPts val="0"/>
              </a:spcAft>
              <a:buNone/>
            </a:pPr>
            <a:r>
              <a:t/>
            </a:r>
            <a:endParaRPr b="1" sz="1100">
              <a:solidFill>
                <a:srgbClr val="33475B"/>
              </a:solidFill>
              <a:highlight>
                <a:srgbClr val="FFFFFF"/>
              </a:highlight>
              <a:latin typeface="Arial"/>
              <a:ea typeface="Arial"/>
              <a:cs typeface="Arial"/>
              <a:sym typeface="Arial"/>
            </a:endParaRPr>
          </a:p>
          <a:p>
            <a:pPr indent="0" lvl="0" marL="0" rtl="0" algn="l">
              <a:lnSpc>
                <a:spcPct val="136000"/>
              </a:lnSpc>
              <a:spcBef>
                <a:spcPts val="0"/>
              </a:spcBef>
              <a:spcAft>
                <a:spcPts val="0"/>
              </a:spcAft>
              <a:buNone/>
            </a:pPr>
            <a:r>
              <a:rPr lang="en" sz="1000">
                <a:solidFill>
                  <a:srgbClr val="33475B"/>
                </a:solidFill>
                <a:latin typeface="Arial"/>
                <a:ea typeface="Arial"/>
                <a:cs typeface="Arial"/>
                <a:sym typeface="Arial"/>
              </a:rPr>
              <a:t>1.</a:t>
            </a:r>
            <a:r>
              <a:rPr b="1" lang="en" sz="1100">
                <a:solidFill>
                  <a:srgbClr val="33475B"/>
                </a:solidFill>
                <a:latin typeface="Arial"/>
                <a:ea typeface="Arial"/>
                <a:cs typeface="Arial"/>
                <a:sym typeface="Arial"/>
              </a:rPr>
              <a:t>Select a WordPress plan (WordPress.com only).</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000">
                <a:solidFill>
                  <a:srgbClr val="33475B"/>
                </a:solidFill>
                <a:latin typeface="Arial"/>
                <a:ea typeface="Arial"/>
                <a:cs typeface="Arial"/>
                <a:sym typeface="Arial"/>
              </a:rPr>
              <a:t>2.</a:t>
            </a:r>
            <a:r>
              <a:rPr b="1" lang="en" sz="1100">
                <a:solidFill>
                  <a:srgbClr val="33475B"/>
                </a:solidFill>
                <a:latin typeface="Arial"/>
                <a:ea typeface="Arial"/>
                <a:cs typeface="Arial"/>
                <a:sym typeface="Arial"/>
              </a:rPr>
              <a:t>Set up your domain name and hosting provider.</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3.</a:t>
            </a:r>
            <a:r>
              <a:rPr b="1" lang="en" sz="1100" u="sng">
                <a:solidFill>
                  <a:schemeClr val="hlink"/>
                </a:solidFill>
                <a:latin typeface="Arial"/>
                <a:ea typeface="Arial"/>
                <a:cs typeface="Arial"/>
                <a:sym typeface="Arial"/>
                <a:hlinkClick r:id="rId3"/>
              </a:rPr>
              <a:t>Install WordPress.</a:t>
            </a:r>
            <a:endParaRPr b="1" sz="1100" u="sng">
              <a:solidFill>
                <a:schemeClr val="hlink"/>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4.</a:t>
            </a:r>
            <a:r>
              <a:rPr b="1" lang="en" sz="1100">
                <a:solidFill>
                  <a:srgbClr val="33475B"/>
                </a:solidFill>
                <a:latin typeface="Arial"/>
                <a:ea typeface="Arial"/>
                <a:cs typeface="Arial"/>
                <a:sym typeface="Arial"/>
              </a:rPr>
              <a:t>Choose your theme.</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5.</a:t>
            </a:r>
            <a:r>
              <a:rPr b="1" lang="en" sz="1100">
                <a:solidFill>
                  <a:srgbClr val="33475B"/>
                </a:solidFill>
                <a:latin typeface="Arial"/>
                <a:ea typeface="Arial"/>
                <a:cs typeface="Arial"/>
                <a:sym typeface="Arial"/>
              </a:rPr>
              <a:t>Add posts and pages to your website.</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6.</a:t>
            </a:r>
            <a:r>
              <a:rPr b="1" lang="en" sz="1100">
                <a:solidFill>
                  <a:srgbClr val="33475B"/>
                </a:solidFill>
                <a:latin typeface="Arial"/>
                <a:ea typeface="Arial"/>
                <a:cs typeface="Arial"/>
                <a:sym typeface="Arial"/>
              </a:rPr>
              <a:t>Customize your website.</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7.</a:t>
            </a:r>
            <a:r>
              <a:rPr b="1" lang="en" sz="1100">
                <a:solidFill>
                  <a:srgbClr val="33475B"/>
                </a:solidFill>
                <a:latin typeface="Arial"/>
                <a:ea typeface="Arial"/>
                <a:cs typeface="Arial"/>
                <a:sym typeface="Arial"/>
              </a:rPr>
              <a:t>Install plugins.</a:t>
            </a:r>
            <a:endParaRPr b="1" sz="1100">
              <a:solidFill>
                <a:srgbClr val="33475B"/>
              </a:solidFill>
              <a:latin typeface="Arial"/>
              <a:ea typeface="Arial"/>
              <a:cs typeface="Arial"/>
              <a:sym typeface="Arial"/>
            </a:endParaRPr>
          </a:p>
          <a:p>
            <a:pPr indent="0" lvl="0" marL="0" rtl="0" algn="l">
              <a:lnSpc>
                <a:spcPct val="136000"/>
              </a:lnSpc>
              <a:spcBef>
                <a:spcPts val="0"/>
              </a:spcBef>
              <a:spcAft>
                <a:spcPts val="0"/>
              </a:spcAft>
              <a:buNone/>
            </a:pPr>
            <a:r>
              <a:rPr lang="en" sz="1100">
                <a:solidFill>
                  <a:srgbClr val="33475B"/>
                </a:solidFill>
                <a:latin typeface="Arial"/>
                <a:ea typeface="Arial"/>
                <a:cs typeface="Arial"/>
                <a:sym typeface="Arial"/>
              </a:rPr>
              <a:t>8.</a:t>
            </a:r>
            <a:r>
              <a:rPr b="1" lang="en" sz="1100">
                <a:solidFill>
                  <a:srgbClr val="33475B"/>
                </a:solidFill>
                <a:latin typeface="Arial"/>
                <a:ea typeface="Arial"/>
                <a:cs typeface="Arial"/>
                <a:sym typeface="Arial"/>
              </a:rPr>
              <a:t>Optimize your website to increase page speed.</a:t>
            </a:r>
            <a:endParaRPr b="1" sz="1100">
              <a:solidFill>
                <a:srgbClr val="33475B"/>
              </a:solidFill>
              <a:latin typeface="Arial"/>
              <a:ea typeface="Arial"/>
              <a:cs typeface="Arial"/>
              <a:sym typeface="Arial"/>
            </a:endParaRPr>
          </a:p>
          <a:p>
            <a:pPr indent="0" lvl="0" marL="0" rtl="0" algn="l">
              <a:spcBef>
                <a:spcPts val="0"/>
              </a:spcBef>
              <a:spcAft>
                <a:spcPts val="1200"/>
              </a:spcAft>
              <a:buNone/>
            </a:pPr>
            <a:r>
              <a:t/>
            </a:r>
            <a:endParaRPr/>
          </a:p>
        </p:txBody>
      </p:sp>
      <p:pic>
        <p:nvPicPr>
          <p:cNvPr id="123" name="Google Shape;123;p20"/>
          <p:cNvPicPr preferRelativeResize="0"/>
          <p:nvPr/>
        </p:nvPicPr>
        <p:blipFill>
          <a:blip r:embed="rId4">
            <a:alphaModFix/>
          </a:blip>
          <a:stretch>
            <a:fillRect/>
          </a:stretch>
        </p:blipFill>
        <p:spPr>
          <a:xfrm>
            <a:off x="8378850" y="4668150"/>
            <a:ext cx="765150" cy="475350"/>
          </a:xfrm>
          <a:prstGeom prst="rect">
            <a:avLst/>
          </a:prstGeom>
          <a:noFill/>
          <a:ln>
            <a:noFill/>
          </a:ln>
        </p:spPr>
      </p:pic>
      <p:pic>
        <p:nvPicPr>
          <p:cNvPr id="124" name="Google Shape;124;p20"/>
          <p:cNvPicPr preferRelativeResize="0"/>
          <p:nvPr/>
        </p:nvPicPr>
        <p:blipFill>
          <a:blip r:embed="rId5">
            <a:alphaModFix/>
          </a:blip>
          <a:stretch>
            <a:fillRect/>
          </a:stretch>
        </p:blipFill>
        <p:spPr>
          <a:xfrm>
            <a:off x="-4975" y="2121725"/>
            <a:ext cx="4339876" cy="242210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100">
                <a:latin typeface="Arial"/>
                <a:ea typeface="Arial"/>
                <a:cs typeface="Arial"/>
                <a:sym typeface="Arial"/>
              </a:rPr>
              <a:t>Advantages of WordPress</a:t>
            </a:r>
            <a:endParaRPr/>
          </a:p>
        </p:txBody>
      </p:sp>
      <p:sp>
        <p:nvSpPr>
          <p:cNvPr id="130" name="Google Shape;130;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25000"/>
              </a:lnSpc>
              <a:spcBef>
                <a:spcPts val="0"/>
              </a:spcBef>
              <a:spcAft>
                <a:spcPts val="0"/>
              </a:spcAft>
              <a:buNone/>
            </a:pPr>
            <a:r>
              <a:rPr b="1" lang="en" sz="2150">
                <a:solidFill>
                  <a:srgbClr val="333333"/>
                </a:solidFill>
                <a:highlight>
                  <a:srgbClr val="FFFFFF"/>
                </a:highlight>
                <a:latin typeface="Arial"/>
                <a:ea typeface="Arial"/>
                <a:cs typeface="Arial"/>
                <a:sym typeface="Arial"/>
              </a:rPr>
              <a:t>1. User-Friendly</a:t>
            </a:r>
            <a:endParaRPr b="1" sz="215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2150">
                <a:solidFill>
                  <a:srgbClr val="333333"/>
                </a:solidFill>
                <a:highlight>
                  <a:srgbClr val="FFFFFF"/>
                </a:highlight>
                <a:latin typeface="Arial"/>
                <a:ea typeface="Arial"/>
                <a:cs typeface="Arial"/>
                <a:sym typeface="Arial"/>
              </a:rPr>
              <a:t>2. Plugins</a:t>
            </a:r>
            <a:endParaRPr b="1" sz="215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2150">
                <a:solidFill>
                  <a:srgbClr val="333333"/>
                </a:solidFill>
                <a:highlight>
                  <a:srgbClr val="FFFFFF"/>
                </a:highlight>
                <a:latin typeface="Arial"/>
                <a:ea typeface="Arial"/>
                <a:cs typeface="Arial"/>
                <a:sym typeface="Arial"/>
              </a:rPr>
              <a:t>3. SEO-Friendly</a:t>
            </a:r>
            <a:endParaRPr b="1" sz="215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2150">
                <a:solidFill>
                  <a:srgbClr val="333333"/>
                </a:solidFill>
                <a:highlight>
                  <a:srgbClr val="FFFFFF"/>
                </a:highlight>
                <a:latin typeface="Arial"/>
                <a:ea typeface="Arial"/>
                <a:cs typeface="Arial"/>
                <a:sym typeface="Arial"/>
              </a:rPr>
              <a:t>4. Responsiveness</a:t>
            </a:r>
            <a:endParaRPr b="1" sz="2150">
              <a:solidFill>
                <a:srgbClr val="333333"/>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b="1" lang="en" sz="2150">
                <a:solidFill>
                  <a:srgbClr val="333333"/>
                </a:solidFill>
                <a:highlight>
                  <a:srgbClr val="FFFFFF"/>
                </a:highlight>
                <a:latin typeface="Arial"/>
                <a:ea typeface="Arial"/>
                <a:cs typeface="Arial"/>
                <a:sym typeface="Arial"/>
              </a:rPr>
              <a:t>5. Open-Source Community</a:t>
            </a:r>
            <a:endParaRPr b="1" sz="2150">
              <a:solidFill>
                <a:srgbClr val="333333"/>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pic>
        <p:nvPicPr>
          <p:cNvPr id="131" name="Google Shape;131;p21"/>
          <p:cNvPicPr preferRelativeResize="0"/>
          <p:nvPr/>
        </p:nvPicPr>
        <p:blipFill>
          <a:blip r:embed="rId3">
            <a:alphaModFix/>
          </a:blip>
          <a:stretch>
            <a:fillRect/>
          </a:stretch>
        </p:blipFill>
        <p:spPr>
          <a:xfrm>
            <a:off x="8378850" y="4668150"/>
            <a:ext cx="765150" cy="475350"/>
          </a:xfrm>
          <a:prstGeom prst="rect">
            <a:avLst/>
          </a:prstGeom>
          <a:noFill/>
          <a:ln>
            <a:noFill/>
          </a:ln>
        </p:spPr>
      </p:pic>
      <p:pic>
        <p:nvPicPr>
          <p:cNvPr id="132" name="Google Shape;132;p21"/>
          <p:cNvPicPr preferRelativeResize="0"/>
          <p:nvPr/>
        </p:nvPicPr>
        <p:blipFill>
          <a:blip r:embed="rId4">
            <a:alphaModFix/>
          </a:blip>
          <a:stretch>
            <a:fillRect/>
          </a:stretch>
        </p:blipFill>
        <p:spPr>
          <a:xfrm>
            <a:off x="4833800" y="3115350"/>
            <a:ext cx="3657750" cy="18288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